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8"/>
  </p:notesMasterIdLst>
  <p:sldIdLst>
    <p:sldId id="256" r:id="rId2"/>
    <p:sldId id="258" r:id="rId3"/>
    <p:sldId id="261" r:id="rId4"/>
    <p:sldId id="279" r:id="rId5"/>
    <p:sldId id="260" r:id="rId6"/>
    <p:sldId id="302" r:id="rId7"/>
    <p:sldId id="303" r:id="rId8"/>
    <p:sldId id="304" r:id="rId9"/>
    <p:sldId id="305" r:id="rId10"/>
    <p:sldId id="306" r:id="rId11"/>
    <p:sldId id="283" r:id="rId12"/>
    <p:sldId id="294" r:id="rId13"/>
    <p:sldId id="307" r:id="rId14"/>
    <p:sldId id="308" r:id="rId15"/>
    <p:sldId id="309" r:id="rId16"/>
    <p:sldId id="310" r:id="rId17"/>
    <p:sldId id="311" r:id="rId18"/>
    <p:sldId id="312" r:id="rId19"/>
    <p:sldId id="266" r:id="rId20"/>
    <p:sldId id="264" r:id="rId21"/>
    <p:sldId id="268" r:id="rId22"/>
    <p:sldId id="314" r:id="rId23"/>
    <p:sldId id="269" r:id="rId24"/>
    <p:sldId id="313" r:id="rId25"/>
    <p:sldId id="295" r:id="rId26"/>
    <p:sldId id="298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CCFF"/>
    <a:srgbClr val="CC99FF"/>
    <a:srgbClr val="0000FF"/>
    <a:srgbClr val="B2B2B2"/>
    <a:srgbClr val="00CC00"/>
    <a:srgbClr val="4D4A56"/>
    <a:srgbClr val="80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8" autoAdjust="0"/>
    <p:restoredTop sz="97028" autoAdjust="0"/>
  </p:normalViewPr>
  <p:slideViewPr>
    <p:cSldViewPr>
      <p:cViewPr varScale="1">
        <p:scale>
          <a:sx n="64" d="100"/>
          <a:sy n="64" d="100"/>
        </p:scale>
        <p:origin x="105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BF072-C49B-4B4D-8492-B31DEF914DE0}" type="datetimeFigureOut">
              <a:rPr lang="zh-TW" altLang="en-US" smtClean="0"/>
              <a:pPr/>
              <a:t>2017/10/26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F8419-A97E-4A94-8A82-677419DDD3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9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F8419-A97E-4A94-8A82-677419DDD3B2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4348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看還有要補充啥→扮演何種角色？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F8419-A97E-4A94-8A82-677419DDD3B2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0980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看還有要補充啥→扮演何種角色？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F8419-A97E-4A94-8A82-677419DDD3B2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418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日據時代，高士部落為牡丹鄉原住民部落之行政、教育、經濟、交通的中心。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F8419-A97E-4A94-8A82-677419DDD3B2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2527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F8419-A97E-4A94-8A82-677419DDD3B2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3564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F8419-A97E-4A94-8A82-677419DDD3B2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088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F8419-A97E-4A94-8A82-677419DDD3B2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0776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F8419-A97E-4A94-8A82-677419DDD3B2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1494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F8419-A97E-4A94-8A82-677419DDD3B2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906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F8419-A97E-4A94-8A82-677419DDD3B2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511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F8419-A97E-4A94-8A82-677419DDD3B2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718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ECC1C8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2098575" y="1464500"/>
            <a:ext cx="5099400" cy="4181200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022375" y="1362900"/>
            <a:ext cx="5099400" cy="418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" name="Shape 12"/>
          <p:cNvSpPr/>
          <p:nvPr/>
        </p:nvSpPr>
        <p:spPr>
          <a:xfrm>
            <a:off x="4238251" y="1110717"/>
            <a:ext cx="819899" cy="1093199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4162051" y="1009117"/>
            <a:ext cx="819899" cy="1093199"/>
          </a:xfrm>
          <a:prstGeom prst="rect">
            <a:avLst/>
          </a:prstGeom>
          <a:solidFill>
            <a:srgbClr val="4D4A5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2510400" y="2789634"/>
            <a:ext cx="4123200" cy="1546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rgbClr val="4D4A56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2" cstate="print">
            <a:alphaModFix amt="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/>
          <p:nvPr/>
        </p:nvSpPr>
        <p:spPr>
          <a:xfrm>
            <a:off x="671400" y="886307"/>
            <a:ext cx="7953600" cy="5214399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595200" y="784707"/>
            <a:ext cx="7953600" cy="5214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1871100" y="5700873"/>
            <a:ext cx="5554200" cy="838800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1794900" y="5599273"/>
            <a:ext cx="5554200" cy="838800"/>
          </a:xfrm>
          <a:prstGeom prst="rect">
            <a:avLst/>
          </a:prstGeom>
          <a:solidFill>
            <a:srgbClr val="ECC1C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794900" y="5590373"/>
            <a:ext cx="5554200" cy="83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aves">
    <p:bg>
      <p:bgPr>
        <a:solidFill>
          <a:srgbClr val="4D4A5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2" cstate="print">
            <a:alphaModFix amt="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zigzag">
    <p:bg>
      <p:bgPr>
        <a:solidFill>
          <a:srgbClr val="4D4A56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2" cstate="print">
            <a:alphaModFix amt="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ircles">
    <p:bg>
      <p:bgPr>
        <a:solidFill>
          <a:srgbClr val="4D4A56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2" cstate="print">
            <a:alphaModFix amt="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ECC1C8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>
          <a:blip r:embed="rId2" cstate="print">
            <a:alphaModFix amt="2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/>
          <p:nvPr/>
        </p:nvSpPr>
        <p:spPr>
          <a:xfrm>
            <a:off x="2098575" y="1464500"/>
            <a:ext cx="5099400" cy="4181200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2022375" y="1362900"/>
            <a:ext cx="5099400" cy="4181200"/>
          </a:xfrm>
          <a:prstGeom prst="rect">
            <a:avLst/>
          </a:prstGeom>
          <a:solidFill>
            <a:srgbClr val="4D4A5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4238251" y="1110717"/>
            <a:ext cx="819899" cy="1093199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4162051" y="1009117"/>
            <a:ext cx="819899" cy="1093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2361000" y="2314334"/>
            <a:ext cx="4335000" cy="1546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2361075" y="3786734"/>
            <a:ext cx="4335000" cy="10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ECC1C8"/>
              </a:buClr>
              <a:buSzPct val="100000"/>
              <a:buNone/>
              <a:defRPr sz="1800">
                <a:solidFill>
                  <a:srgbClr val="ECC1C8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ECC1C8"/>
              </a:buClr>
              <a:buSzPct val="100000"/>
              <a:buNone/>
              <a:defRPr sz="1800">
                <a:solidFill>
                  <a:srgbClr val="ECC1C8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ECC1C8"/>
              </a:buClr>
              <a:buSzPct val="100000"/>
              <a:buNone/>
              <a:defRPr sz="1800">
                <a:solidFill>
                  <a:srgbClr val="ECC1C8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ECC1C8"/>
              </a:buClr>
              <a:buNone/>
              <a:defRPr>
                <a:solidFill>
                  <a:srgbClr val="ECC1C8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ECC1C8"/>
              </a:buClr>
              <a:buNone/>
              <a:defRPr>
                <a:solidFill>
                  <a:srgbClr val="ECC1C8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ECC1C8"/>
              </a:buClr>
              <a:buNone/>
              <a:defRPr>
                <a:solidFill>
                  <a:srgbClr val="ECC1C8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ECC1C8"/>
              </a:buClr>
              <a:buNone/>
              <a:defRPr>
                <a:solidFill>
                  <a:srgbClr val="ECC1C8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ECC1C8"/>
              </a:buClr>
              <a:buNone/>
              <a:defRPr>
                <a:solidFill>
                  <a:srgbClr val="ECC1C8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ECC1C8"/>
              </a:buClr>
              <a:buNone/>
              <a:defRPr>
                <a:solidFill>
                  <a:srgbClr val="ECC1C8"/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solidFill>
          <a:srgbClr val="4D4A56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/>
          <p:cNvPicPr preferRelativeResize="0"/>
          <p:nvPr/>
        </p:nvPicPr>
        <p:blipFill>
          <a:blip r:embed="rId2" cstate="print">
            <a:alphaModFix amt="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Shape 25"/>
          <p:cNvGrpSpPr/>
          <p:nvPr/>
        </p:nvGrpSpPr>
        <p:grpSpPr>
          <a:xfrm>
            <a:off x="880526" y="1110717"/>
            <a:ext cx="7459199" cy="4636567"/>
            <a:chOff x="880525" y="843799"/>
            <a:chExt cx="7459199" cy="3477425"/>
          </a:xfrm>
        </p:grpSpPr>
        <p:grpSp>
          <p:nvGrpSpPr>
            <p:cNvPr id="3" name="Shape 26"/>
            <p:cNvGrpSpPr/>
            <p:nvPr/>
          </p:nvGrpSpPr>
          <p:grpSpPr>
            <a:xfrm>
              <a:off x="880525" y="1109125"/>
              <a:ext cx="7459199" cy="3212100"/>
              <a:chOff x="880525" y="1490125"/>
              <a:chExt cx="7459199" cy="3212100"/>
            </a:xfrm>
          </p:grpSpPr>
          <p:sp>
            <p:nvSpPr>
              <p:cNvPr id="27" name="Shape 27"/>
              <p:cNvSpPr/>
              <p:nvPr/>
            </p:nvSpPr>
            <p:spPr>
              <a:xfrm>
                <a:off x="956725" y="1566325"/>
                <a:ext cx="7382999" cy="3135900"/>
              </a:xfrm>
              <a:prstGeom prst="rect">
                <a:avLst/>
              </a:prstGeom>
              <a:solidFill>
                <a:srgbClr val="1B1B46">
                  <a:alpha val="103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80525" y="1490125"/>
                <a:ext cx="7382999" cy="3135900"/>
              </a:xfrm>
              <a:prstGeom prst="rect">
                <a:avLst/>
              </a:prstGeom>
              <a:solidFill>
                <a:srgbClr val="ECC1C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29" name="Shape 29"/>
            <p:cNvSpPr/>
            <p:nvPr/>
          </p:nvSpPr>
          <p:spPr>
            <a:xfrm>
              <a:off x="4238250" y="919999"/>
              <a:ext cx="819899" cy="819899"/>
            </a:xfrm>
            <a:prstGeom prst="rect">
              <a:avLst/>
            </a:prstGeom>
            <a:solidFill>
              <a:srgbClr val="1B1B46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4162050" y="843799"/>
              <a:ext cx="819899" cy="8198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493851" y="2577601"/>
            <a:ext cx="6156299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15000"/>
              </a:lnSpc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buClr>
                <a:srgbClr val="4D4A56"/>
              </a:buClr>
              <a:buFont typeface="Playfair Display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buClr>
                <a:srgbClr val="4D4A56"/>
              </a:buClr>
              <a:buFont typeface="Playfair Display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x="3593400" y="1099891"/>
            <a:ext cx="1957200" cy="8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 b="1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bg>
      <p:bgPr>
        <a:solidFill>
          <a:srgbClr val="4D4A56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/>
          <p:cNvPicPr preferRelativeResize="0"/>
          <p:nvPr/>
        </p:nvPicPr>
        <p:blipFill>
          <a:blip r:embed="rId2" cstate="print">
            <a:alphaModFix amt="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Shape 35"/>
          <p:cNvGrpSpPr/>
          <p:nvPr/>
        </p:nvGrpSpPr>
        <p:grpSpPr>
          <a:xfrm>
            <a:off x="404976" y="588190"/>
            <a:ext cx="8334049" cy="5681620"/>
            <a:chOff x="428900" y="455934"/>
            <a:chExt cx="8334049" cy="4261215"/>
          </a:xfrm>
        </p:grpSpPr>
        <p:sp>
          <p:nvSpPr>
            <p:cNvPr id="36" name="Shape 36"/>
            <p:cNvSpPr/>
            <p:nvPr/>
          </p:nvSpPr>
          <p:spPr>
            <a:xfrm>
              <a:off x="2166250" y="806350"/>
              <a:ext cx="6596699" cy="3910799"/>
            </a:xfrm>
            <a:prstGeom prst="rect">
              <a:avLst/>
            </a:prstGeom>
            <a:solidFill>
              <a:srgbClr val="1B1B46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090050" y="730150"/>
              <a:ext cx="6596699" cy="3910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505100" y="532134"/>
              <a:ext cx="1980299" cy="1980299"/>
            </a:xfrm>
            <a:prstGeom prst="rect">
              <a:avLst/>
            </a:prstGeom>
            <a:solidFill>
              <a:srgbClr val="1B1B46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428900" y="455934"/>
              <a:ext cx="1980299" cy="1980299"/>
            </a:xfrm>
            <a:prstGeom prst="rect">
              <a:avLst/>
            </a:prstGeom>
            <a:solidFill>
              <a:srgbClr val="ECC1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539022" y="715185"/>
            <a:ext cx="1613400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2798250" y="1278334"/>
            <a:ext cx="5503799" cy="4320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▹"/>
              <a:defRPr sz="2400"/>
            </a:lvl1pPr>
            <a:lvl2pPr lvl="1">
              <a:spcBef>
                <a:spcPts val="0"/>
              </a:spcBef>
              <a:buChar char="▸"/>
              <a:defRPr/>
            </a:lvl2pPr>
            <a:lvl3pPr lvl="2">
              <a:spcBef>
                <a:spcPts val="0"/>
              </a:spcBef>
              <a:buChar char="◦"/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picture">
    <p:bg>
      <p:bgPr>
        <a:solidFill>
          <a:srgbClr val="4D4A5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hape 43"/>
          <p:cNvPicPr preferRelativeResize="0"/>
          <p:nvPr/>
        </p:nvPicPr>
        <p:blipFill>
          <a:blip r:embed="rId2" cstate="print">
            <a:alphaModFix amt="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/>
          <p:nvPr/>
        </p:nvSpPr>
        <p:spPr>
          <a:xfrm>
            <a:off x="671400" y="886307"/>
            <a:ext cx="7953600" cy="5214399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595200" y="784707"/>
            <a:ext cx="7953600" cy="5214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052401" y="2102967"/>
            <a:ext cx="2686199" cy="3496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 rtl="0">
              <a:spcBef>
                <a:spcPts val="0"/>
              </a:spcBef>
              <a:buSzPct val="100000"/>
              <a:buChar char="▹"/>
              <a:defRPr sz="1800"/>
            </a:lvl1pPr>
            <a:lvl2pPr lvl="1" algn="r" rtl="0">
              <a:spcBef>
                <a:spcPts val="0"/>
              </a:spcBef>
              <a:buSzPct val="100000"/>
              <a:buChar char="▸"/>
              <a:defRPr sz="1800"/>
            </a:lvl2pPr>
            <a:lvl3pPr lvl="2" algn="r" rtl="0">
              <a:spcBef>
                <a:spcPts val="0"/>
              </a:spcBef>
              <a:buSzPct val="100000"/>
              <a:buChar char="◦"/>
              <a:defRPr sz="1800"/>
            </a:lvl3pPr>
            <a:lvl4pPr lvl="3" algn="r" rtl="0">
              <a:spcBef>
                <a:spcPts val="0"/>
              </a:spcBef>
              <a:defRPr/>
            </a:lvl4pPr>
            <a:lvl5pPr lvl="4" algn="r" rtl="0">
              <a:spcBef>
                <a:spcPts val="0"/>
              </a:spcBef>
              <a:defRPr/>
            </a:lvl5pPr>
            <a:lvl6pPr lvl="5" algn="r" rtl="0">
              <a:spcBef>
                <a:spcPts val="0"/>
              </a:spcBef>
              <a:defRPr/>
            </a:lvl6pPr>
            <a:lvl7pPr lvl="6" algn="r" rtl="0">
              <a:spcBef>
                <a:spcPts val="0"/>
              </a:spcBef>
              <a:defRPr/>
            </a:lvl7pPr>
            <a:lvl8pPr lvl="7" algn="r" rtl="0">
              <a:spcBef>
                <a:spcPts val="0"/>
              </a:spcBef>
              <a:defRPr/>
            </a:lvl8pPr>
            <a:lvl9pPr lvl="8" algn="r" rtl="0">
              <a:spcBef>
                <a:spcPts val="0"/>
              </a:spcBef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052326" y="1009533"/>
            <a:ext cx="2686199" cy="1161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Clr>
                <a:srgbClr val="4D4A56"/>
              </a:buClr>
              <a:defRPr>
                <a:solidFill>
                  <a:srgbClr val="4D4A56"/>
                </a:solidFill>
              </a:defRPr>
            </a:lvl1pPr>
            <a:lvl2pPr lvl="1" algn="r" rtl="0">
              <a:spcBef>
                <a:spcPts val="0"/>
              </a:spcBef>
              <a:buClr>
                <a:srgbClr val="4D4A56"/>
              </a:buClr>
              <a:defRPr>
                <a:solidFill>
                  <a:srgbClr val="4D4A56"/>
                </a:solidFill>
              </a:defRPr>
            </a:lvl2pPr>
            <a:lvl3pPr lvl="2" algn="r" rtl="0">
              <a:spcBef>
                <a:spcPts val="0"/>
              </a:spcBef>
              <a:buClr>
                <a:srgbClr val="4D4A56"/>
              </a:buClr>
              <a:defRPr>
                <a:solidFill>
                  <a:srgbClr val="4D4A56"/>
                </a:solidFill>
              </a:defRPr>
            </a:lvl3pPr>
            <a:lvl4pPr lvl="3" algn="r" rtl="0">
              <a:spcBef>
                <a:spcPts val="0"/>
              </a:spcBef>
              <a:buClr>
                <a:srgbClr val="4D4A56"/>
              </a:buClr>
              <a:defRPr>
                <a:solidFill>
                  <a:srgbClr val="4D4A56"/>
                </a:solidFill>
              </a:defRPr>
            </a:lvl4pPr>
            <a:lvl5pPr lvl="4" algn="r" rtl="0">
              <a:spcBef>
                <a:spcPts val="0"/>
              </a:spcBef>
              <a:buClr>
                <a:srgbClr val="4D4A56"/>
              </a:buClr>
              <a:defRPr>
                <a:solidFill>
                  <a:srgbClr val="4D4A56"/>
                </a:solidFill>
              </a:defRPr>
            </a:lvl5pPr>
            <a:lvl6pPr lvl="5" algn="r" rtl="0">
              <a:spcBef>
                <a:spcPts val="0"/>
              </a:spcBef>
              <a:buClr>
                <a:srgbClr val="4D4A56"/>
              </a:buClr>
              <a:defRPr>
                <a:solidFill>
                  <a:srgbClr val="4D4A56"/>
                </a:solidFill>
              </a:defRPr>
            </a:lvl6pPr>
            <a:lvl7pPr lvl="6" algn="r" rtl="0">
              <a:spcBef>
                <a:spcPts val="0"/>
              </a:spcBef>
              <a:buClr>
                <a:srgbClr val="4D4A56"/>
              </a:buClr>
              <a:defRPr>
                <a:solidFill>
                  <a:srgbClr val="4D4A56"/>
                </a:solidFill>
              </a:defRPr>
            </a:lvl7pPr>
            <a:lvl8pPr lvl="7" algn="r" rtl="0">
              <a:spcBef>
                <a:spcPts val="0"/>
              </a:spcBef>
              <a:buClr>
                <a:srgbClr val="4D4A56"/>
              </a:buClr>
              <a:defRPr>
                <a:solidFill>
                  <a:srgbClr val="4D4A56"/>
                </a:solidFill>
              </a:defRPr>
            </a:lvl8pPr>
            <a:lvl9pPr lvl="8" algn="r" rtl="0">
              <a:spcBef>
                <a:spcPts val="0"/>
              </a:spcBef>
              <a:buClr>
                <a:srgbClr val="4D4A56"/>
              </a:buClr>
              <a:defRPr>
                <a:solidFill>
                  <a:srgbClr val="4D4A56"/>
                </a:solidFill>
              </a:defRPr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bg>
      <p:bgPr>
        <a:solidFill>
          <a:srgbClr val="4D4A56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49"/>
          <p:cNvPicPr preferRelativeResize="0"/>
          <p:nvPr/>
        </p:nvPicPr>
        <p:blipFill>
          <a:blip r:embed="rId2" cstate="print">
            <a:alphaModFix amt="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Shape 50"/>
          <p:cNvGrpSpPr/>
          <p:nvPr/>
        </p:nvGrpSpPr>
        <p:grpSpPr>
          <a:xfrm>
            <a:off x="404976" y="588190"/>
            <a:ext cx="8334049" cy="5681620"/>
            <a:chOff x="428900" y="455934"/>
            <a:chExt cx="8334049" cy="4261215"/>
          </a:xfrm>
        </p:grpSpPr>
        <p:sp>
          <p:nvSpPr>
            <p:cNvPr id="51" name="Shape 51"/>
            <p:cNvSpPr/>
            <p:nvPr/>
          </p:nvSpPr>
          <p:spPr>
            <a:xfrm>
              <a:off x="2166250" y="806350"/>
              <a:ext cx="6596699" cy="3910799"/>
            </a:xfrm>
            <a:prstGeom prst="rect">
              <a:avLst/>
            </a:prstGeom>
            <a:solidFill>
              <a:srgbClr val="1B1B46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2090050" y="730150"/>
              <a:ext cx="6596699" cy="3910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505100" y="532134"/>
              <a:ext cx="1980299" cy="1980299"/>
            </a:xfrm>
            <a:prstGeom prst="rect">
              <a:avLst/>
            </a:prstGeom>
            <a:solidFill>
              <a:srgbClr val="1B1B46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428900" y="455934"/>
              <a:ext cx="1980299" cy="1980299"/>
            </a:xfrm>
            <a:prstGeom prst="rect">
              <a:avLst/>
            </a:prstGeom>
            <a:solidFill>
              <a:srgbClr val="ECC1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534609" y="721571"/>
            <a:ext cx="1613400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757725" y="1498601"/>
            <a:ext cx="2700600" cy="4127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5620903" y="1498601"/>
            <a:ext cx="2700600" cy="4127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bg>
      <p:bgPr>
        <a:solidFill>
          <a:srgbClr val="4D4A56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2" cstate="print">
            <a:alphaModFix amt="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Shape 60"/>
          <p:cNvGrpSpPr/>
          <p:nvPr/>
        </p:nvGrpSpPr>
        <p:grpSpPr>
          <a:xfrm>
            <a:off x="404976" y="588190"/>
            <a:ext cx="8334049" cy="5681620"/>
            <a:chOff x="428900" y="455934"/>
            <a:chExt cx="8334049" cy="4261215"/>
          </a:xfrm>
        </p:grpSpPr>
        <p:sp>
          <p:nvSpPr>
            <p:cNvPr id="61" name="Shape 61"/>
            <p:cNvSpPr/>
            <p:nvPr/>
          </p:nvSpPr>
          <p:spPr>
            <a:xfrm>
              <a:off x="2166250" y="806350"/>
              <a:ext cx="6596699" cy="3910799"/>
            </a:xfrm>
            <a:prstGeom prst="rect">
              <a:avLst/>
            </a:prstGeom>
            <a:solidFill>
              <a:srgbClr val="1B1B46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2090050" y="730150"/>
              <a:ext cx="6596699" cy="3910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505100" y="532134"/>
              <a:ext cx="1980299" cy="1980299"/>
            </a:xfrm>
            <a:prstGeom prst="rect">
              <a:avLst/>
            </a:prstGeom>
            <a:solidFill>
              <a:srgbClr val="1B1B46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428900" y="455934"/>
              <a:ext cx="1980299" cy="1980299"/>
            </a:xfrm>
            <a:prstGeom prst="rect">
              <a:avLst/>
            </a:prstGeom>
            <a:solidFill>
              <a:srgbClr val="ECC1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81000" y="706836"/>
            <a:ext cx="1778100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2652481" y="1406267"/>
            <a:ext cx="1855499" cy="438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603344" y="1406267"/>
            <a:ext cx="1855499" cy="438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6554206" y="1406267"/>
            <a:ext cx="1855499" cy="438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rgbClr val="4D4A56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2" cstate="print">
            <a:alphaModFix amt="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/>
          <p:nvPr/>
        </p:nvSpPr>
        <p:spPr>
          <a:xfrm>
            <a:off x="481176" y="689789"/>
            <a:ext cx="1980299" cy="2640399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404976" y="588188"/>
            <a:ext cx="1980299" cy="2640399"/>
          </a:xfrm>
          <a:prstGeom prst="rect">
            <a:avLst/>
          </a:prstGeom>
          <a:solidFill>
            <a:srgbClr val="ECC1C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28171" y="724089"/>
            <a:ext cx="1729499" cy="215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hort Title only">
    <p:bg>
      <p:bgPr>
        <a:solidFill>
          <a:srgbClr val="4D4A5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2" cstate="print">
            <a:alphaModFix amt="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/>
          <p:nvPr/>
        </p:nvSpPr>
        <p:spPr>
          <a:xfrm>
            <a:off x="481176" y="689792"/>
            <a:ext cx="1980299" cy="895600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404976" y="588192"/>
            <a:ext cx="1980299" cy="895600"/>
          </a:xfrm>
          <a:prstGeom prst="rect">
            <a:avLst/>
          </a:prstGeom>
          <a:solidFill>
            <a:srgbClr val="ECC1C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28171" y="724089"/>
            <a:ext cx="1729499" cy="215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4D4A56"/>
              </a:buClr>
              <a:buSzPct val="100000"/>
              <a:buFont typeface="Tinos"/>
              <a:buChar char="▹"/>
              <a:defRPr sz="30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>
              <a:spcBef>
                <a:spcPts val="480"/>
              </a:spcBef>
              <a:buClr>
                <a:srgbClr val="4D4A56"/>
              </a:buClr>
              <a:buSzPct val="100000"/>
              <a:buFont typeface="Tinos"/>
              <a:buChar char="▸"/>
              <a:defRPr sz="24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>
              <a:spcBef>
                <a:spcPts val="480"/>
              </a:spcBef>
              <a:buClr>
                <a:srgbClr val="4D4A56"/>
              </a:buClr>
              <a:buSzPct val="100000"/>
              <a:buFont typeface="Tinos"/>
              <a:buChar char="◦"/>
              <a:defRPr sz="24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>
              <a:spcBef>
                <a:spcPts val="360"/>
              </a:spcBef>
              <a:buClr>
                <a:srgbClr val="4D4A56"/>
              </a:buClr>
              <a:buSzPct val="100000"/>
              <a:buFont typeface="Tinos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>
              <a:spcBef>
                <a:spcPts val="360"/>
              </a:spcBef>
              <a:buClr>
                <a:srgbClr val="4D4A56"/>
              </a:buClr>
              <a:buSzPct val="100000"/>
              <a:buFont typeface="Tinos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>
              <a:spcBef>
                <a:spcPts val="360"/>
              </a:spcBef>
              <a:buClr>
                <a:srgbClr val="4D4A56"/>
              </a:buClr>
              <a:buSzPct val="100000"/>
              <a:buFont typeface="Tinos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>
              <a:spcBef>
                <a:spcPts val="360"/>
              </a:spcBef>
              <a:buClr>
                <a:srgbClr val="4D4A56"/>
              </a:buClr>
              <a:buSzPct val="100000"/>
              <a:buFont typeface="Tinos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>
              <a:spcBef>
                <a:spcPts val="360"/>
              </a:spcBef>
              <a:buClr>
                <a:srgbClr val="4D4A56"/>
              </a:buClr>
              <a:buSzPct val="100000"/>
              <a:buFont typeface="Tinos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>
              <a:spcBef>
                <a:spcPts val="360"/>
              </a:spcBef>
              <a:buClr>
                <a:srgbClr val="4D4A56"/>
              </a:buClr>
              <a:buSzPct val="100000"/>
              <a:buFont typeface="Tinos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7" r:id="rId11"/>
    <p:sldLayoutId id="2147483798" r:id="rId12"/>
    <p:sldLayoutId id="2147483799" r:id="rId13"/>
    <p:sldLayoutId id="2147483800" r:id="rId14"/>
    <p:sldLayoutId id="2147483801" r:id="rId15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11760" y="2564904"/>
            <a:ext cx="5760640" cy="1800200"/>
          </a:xfrm>
        </p:spPr>
        <p:txBody>
          <a:bodyPr>
            <a:noAutofit/>
          </a:bodyPr>
          <a:lstStyle/>
          <a:p>
            <a:pPr algn="l"/>
            <a:r>
              <a:rPr lang="zh-TW" altLang="en-US" sz="4400" i="0" dirty="0" smtClean="0">
                <a:latin typeface="微軟正黑體" pitchFamily="34" charset="-120"/>
                <a:ea typeface="微軟正黑體" pitchFamily="34" charset="-120"/>
              </a:rPr>
              <a:t>蹲</a:t>
            </a:r>
            <a:r>
              <a:rPr lang="zh-TW" altLang="en-US" sz="4400" i="0" dirty="0">
                <a:latin typeface="微軟正黑體" pitchFamily="34" charset="-120"/>
                <a:ea typeface="微軟正黑體" pitchFamily="34" charset="-120"/>
              </a:rPr>
              <a:t>點台灣</a:t>
            </a:r>
            <a:r>
              <a:rPr lang="zh-TW" altLang="en-US" sz="4400" i="0" dirty="0" smtClean="0">
                <a:latin typeface="微軟正黑體" pitchFamily="34" charset="-120"/>
                <a:ea typeface="微軟正黑體" pitchFamily="34" charset="-120"/>
              </a:rPr>
              <a:t>－</a:t>
            </a:r>
            <a:r>
              <a:rPr lang="en-US" altLang="zh-TW" sz="4400" i="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400" i="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i="0" dirty="0">
                <a:latin typeface="微軟正黑體" pitchFamily="34" charset="-120"/>
                <a:ea typeface="微軟正黑體" pitchFamily="34" charset="-120"/>
              </a:rPr>
              <a:t>屏東高士部落</a:t>
            </a:r>
            <a:endParaRPr lang="zh-TW" altLang="en-US" sz="4400" i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4294967295"/>
          </p:nvPr>
        </p:nvSpPr>
        <p:spPr>
          <a:xfrm>
            <a:off x="6027712" y="5016152"/>
            <a:ext cx="3008784" cy="1077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林于蘅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7689" y="611616"/>
            <a:ext cx="3694311" cy="1233208"/>
          </a:xfrm>
        </p:spPr>
        <p:txBody>
          <a:bodyPr/>
          <a:lstStyle/>
          <a:p>
            <a:pPr algn="l"/>
            <a:r>
              <a:rPr lang="zh-TW" altLang="en-US" sz="4000" i="0" dirty="0" smtClean="0">
                <a:latin typeface="微軟正黑體" pitchFamily="34" charset="-120"/>
                <a:ea typeface="微軟正黑體" pitchFamily="34" charset="-120"/>
              </a:rPr>
              <a:t>高士歷史穀道</a:t>
            </a:r>
            <a:endParaRPr lang="zh-TW" altLang="en-US" sz="2800" i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99592" y="1877216"/>
            <a:ext cx="3672408" cy="3928048"/>
          </a:xfrm>
        </p:spPr>
        <p:txBody>
          <a:bodyPr/>
          <a:lstStyle/>
          <a:p>
            <a:pPr algn="l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「 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sadjungdjung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意旨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「鼻子幾乎可以碰到膝蓋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l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l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早期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族人若要至山下取水，或是要將收成的稻穀扛回山上部落，必經這一段陡峭爬坡的歷史穀道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l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algn="l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穀道的終點頂端是野牡丹神社紀念公園，周圍遍布野牡丹花，在四至六月的花期間，粉紫的花朵滿山綻放，美不勝收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l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algn="l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往下可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望見遼闊壯麗的南部海岸線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96846"/>
            <a:ext cx="3528392" cy="4964916"/>
          </a:xfrm>
          <a:prstGeom prst="rect">
            <a:avLst/>
          </a:prstGeom>
          <a:noFill/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0757"/>
            <a:ext cx="8136904" cy="6043008"/>
          </a:xfrm>
          <a:prstGeom prst="rect">
            <a:avLst/>
          </a:prstGeom>
        </p:spPr>
      </p:pic>
      <p:pic>
        <p:nvPicPr>
          <p:cNvPr id="11" name="圖片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32656"/>
            <a:ext cx="957706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03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411760" y="2818705"/>
            <a:ext cx="4335000" cy="1546399"/>
          </a:xfrm>
        </p:spPr>
        <p:txBody>
          <a:bodyPr/>
          <a:lstStyle/>
          <a:p>
            <a:r>
              <a:rPr lang="zh-TW" altLang="en-US" sz="4800" i="0" dirty="0">
                <a:latin typeface="微軟正黑體" pitchFamily="34" charset="-120"/>
                <a:ea typeface="微軟正黑體" pitchFamily="34" charset="-120"/>
              </a:rPr>
              <a:t>問題</a:t>
            </a:r>
            <a:r>
              <a:rPr lang="zh-TW" altLang="en-US" sz="4800" i="0" dirty="0" smtClean="0">
                <a:latin typeface="微軟正黑體" pitchFamily="34" charset="-120"/>
                <a:ea typeface="微軟正黑體" pitchFamily="34" charset="-120"/>
              </a:rPr>
              <a:t>意識</a:t>
            </a:r>
            <a:r>
              <a:rPr lang="en-US" altLang="zh-TW" sz="4800" i="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i="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i="0" dirty="0">
                <a:latin typeface="微軟正黑體" pitchFamily="34" charset="-120"/>
                <a:ea typeface="微軟正黑體" pitchFamily="34" charset="-120"/>
              </a:rPr>
              <a:t>概述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39608"/>
            <a:ext cx="3096344" cy="1161200"/>
          </a:xfrm>
        </p:spPr>
        <p:txBody>
          <a:bodyPr/>
          <a:lstStyle/>
          <a:p>
            <a:r>
              <a:rPr lang="zh-TW" altLang="en-US" sz="3200" i="0" dirty="0">
                <a:latin typeface="微軟正黑體" pitchFamily="34" charset="-120"/>
                <a:ea typeface="微軟正黑體" pitchFamily="34" charset="-120"/>
              </a:rPr>
              <a:t>問題意識概述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68425" y="1772816"/>
            <a:ext cx="6903975" cy="34960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、緣起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返鄉青年的文化失落</a:t>
            </a:r>
          </a:p>
          <a:p>
            <a:pPr algn="l">
              <a:lnSpc>
                <a:spcPct val="150000"/>
              </a:lnSpc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二、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語言與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文化直接相關</a:t>
            </a:r>
          </a:p>
          <a:p>
            <a:pPr algn="l">
              <a:lnSpc>
                <a:spcPct val="150000"/>
              </a:lnSpc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三、文化是民族的生命</a:t>
            </a:r>
          </a:p>
          <a:p>
            <a:pPr algn="l">
              <a:lnSpc>
                <a:spcPct val="150000"/>
              </a:lnSpc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四、語言與民族身份</a:t>
            </a:r>
          </a:p>
          <a:p>
            <a:pPr algn="l">
              <a:lnSpc>
                <a:spcPct val="150000"/>
              </a:lnSpc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五、「語言」影響「思維」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薩皮爾沃夫假說</a:t>
            </a:r>
          </a:p>
          <a:p>
            <a:pPr algn="l">
              <a:lnSpc>
                <a:spcPct val="150000"/>
              </a:lnSpc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六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、「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語言教學」與「文化傳承」</a:t>
            </a:r>
          </a:p>
          <a:p>
            <a:pPr algn="l">
              <a:lnSpc>
                <a:spcPct val="150000"/>
              </a:lnSpc>
            </a:pP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187624" y="2204864"/>
            <a:ext cx="6624736" cy="2088232"/>
          </a:xfrm>
        </p:spPr>
        <p:txBody>
          <a:bodyPr/>
          <a:lstStyle/>
          <a:p>
            <a:pPr algn="l">
              <a:lnSpc>
                <a:spcPct val="150000"/>
              </a:lnSpc>
              <a:buNone/>
            </a:pPr>
            <a:r>
              <a:rPr lang="zh-TW" altLang="en-US" sz="2800" i="0" dirty="0" smtClean="0">
                <a:latin typeface="微軟正黑體" pitchFamily="34" charset="-120"/>
                <a:ea typeface="微軟正黑體" pitchFamily="34" charset="-120"/>
              </a:rPr>
              <a:t>一、緣起</a:t>
            </a:r>
            <a:r>
              <a:rPr lang="en-US" altLang="zh-TW" sz="2800" i="0" dirty="0"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TW" altLang="en-US" sz="2800" i="0" dirty="0">
                <a:latin typeface="微軟正黑體" pitchFamily="34" charset="-120"/>
                <a:ea typeface="微軟正黑體" pitchFamily="34" charset="-120"/>
              </a:rPr>
              <a:t>返鄉青年的文化</a:t>
            </a:r>
            <a:r>
              <a:rPr lang="zh-TW" altLang="en-US" sz="2800" i="0" dirty="0" smtClean="0">
                <a:latin typeface="微軟正黑體" pitchFamily="34" charset="-120"/>
                <a:ea typeface="微軟正黑體" pitchFamily="34" charset="-120"/>
              </a:rPr>
              <a:t>失落</a:t>
            </a:r>
            <a:endParaRPr lang="en-US" altLang="zh-TW" sz="2800" i="0" dirty="0" smtClean="0">
              <a:latin typeface="微軟正黑體" pitchFamily="34" charset="-120"/>
              <a:ea typeface="微軟正黑體" pitchFamily="34" charset="-120"/>
            </a:endParaRPr>
          </a:p>
          <a:p>
            <a:pPr algn="l">
              <a:lnSpc>
                <a:spcPct val="150000"/>
              </a:lnSpc>
              <a:buNone/>
            </a:pPr>
            <a:r>
              <a:rPr lang="zh-TW" altLang="zh-TW" sz="2800" dirty="0" smtClean="0"/>
              <a:t>青年</a:t>
            </a:r>
            <a:r>
              <a:rPr lang="zh-TW" altLang="zh-TW" sz="2800" dirty="0"/>
              <a:t>返鄉卻無法以族語與部落長輩溝通，以致無法直接認識自己的文化，</a:t>
            </a:r>
            <a:r>
              <a:rPr lang="zh-TW" altLang="zh-TW" sz="2800" dirty="0" smtClean="0"/>
              <a:t>在欲</a:t>
            </a:r>
            <a:r>
              <a:rPr lang="zh-TW" altLang="zh-TW" sz="2800" dirty="0"/>
              <a:t>傳承部落經驗的行動上定要受</a:t>
            </a:r>
            <a:r>
              <a:rPr lang="zh-TW" altLang="zh-TW" sz="2800" dirty="0" smtClean="0"/>
              <a:t>阻</a:t>
            </a:r>
            <a:r>
              <a:rPr lang="zh-TW" altLang="en-US" sz="2800" dirty="0" smtClean="0"/>
              <a:t>。</a:t>
            </a:r>
            <a:endParaRPr lang="zh-TW" altLang="en-US" sz="2800" i="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688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187624" y="2204864"/>
            <a:ext cx="6624736" cy="2088232"/>
          </a:xfrm>
        </p:spPr>
        <p:txBody>
          <a:bodyPr/>
          <a:lstStyle/>
          <a:p>
            <a:pPr algn="l">
              <a:lnSpc>
                <a:spcPct val="150000"/>
              </a:lnSpc>
              <a:buNone/>
            </a:pPr>
            <a:r>
              <a:rPr lang="zh-TW" altLang="en-US" sz="2800" i="0" dirty="0">
                <a:latin typeface="微軟正黑體" pitchFamily="34" charset="-120"/>
                <a:ea typeface="微軟正黑體" pitchFamily="34" charset="-120"/>
              </a:rPr>
              <a:t>二、</a:t>
            </a:r>
            <a:r>
              <a:rPr lang="zh-TW" altLang="en-US" sz="2800" i="0" dirty="0" smtClean="0">
                <a:latin typeface="微軟正黑體" pitchFamily="34" charset="-120"/>
                <a:ea typeface="微軟正黑體" pitchFamily="34" charset="-120"/>
              </a:rPr>
              <a:t>語言與</a:t>
            </a:r>
            <a:r>
              <a:rPr lang="zh-TW" altLang="en-US" sz="2800" i="0" dirty="0">
                <a:latin typeface="微軟正黑體" pitchFamily="34" charset="-120"/>
                <a:ea typeface="微軟正黑體" pitchFamily="34" charset="-120"/>
              </a:rPr>
              <a:t>文化直接相關</a:t>
            </a:r>
          </a:p>
          <a:p>
            <a:pPr algn="l">
              <a:buNone/>
            </a:pPr>
            <a:r>
              <a:rPr lang="zh-TW" altLang="zh-TW" sz="2800" dirty="0" smtClean="0"/>
              <a:t>語言本質</a:t>
            </a:r>
            <a:r>
              <a:rPr lang="zh-TW" altLang="en-US" sz="2800" dirty="0" smtClean="0"/>
              <a:t>與功用</a:t>
            </a:r>
            <a:r>
              <a:rPr lang="zh-TW" altLang="zh-TW" sz="2800" dirty="0" smtClean="0"/>
              <a:t>「</a:t>
            </a:r>
            <a:r>
              <a:rPr lang="zh-TW" altLang="zh-TW" sz="2800" dirty="0"/>
              <a:t>承載意義，達成溝通」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 algn="l">
              <a:buNone/>
            </a:pPr>
            <a:r>
              <a:rPr lang="zh-TW" altLang="zh-TW" sz="2800" dirty="0" smtClean="0"/>
              <a:t>透過共識形成</a:t>
            </a:r>
            <a:r>
              <a:rPr lang="zh-TW" altLang="zh-TW" sz="2800" dirty="0"/>
              <a:t>理解，而理解直接影響了一個人的決定與行動，形成自我認同</a:t>
            </a:r>
            <a:r>
              <a:rPr lang="zh-TW" altLang="zh-TW" sz="2800" dirty="0" smtClean="0"/>
              <a:t>；</a:t>
            </a:r>
            <a:endParaRPr lang="en-US" altLang="zh-TW" sz="2800" dirty="0" smtClean="0"/>
          </a:p>
          <a:p>
            <a:pPr algn="l">
              <a:buNone/>
            </a:pPr>
            <a:r>
              <a:rPr lang="zh-TW" altLang="zh-TW" sz="2800" dirty="0"/>
              <a:t>因著溝通而建立群體間的人際關係，在互動中逐漸形成「共識的場域」—「文化</a:t>
            </a:r>
            <a:r>
              <a:rPr lang="zh-TW" altLang="zh-TW" sz="2800" dirty="0" smtClean="0"/>
              <a:t>」。</a:t>
            </a:r>
            <a:endParaRPr lang="zh-TW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9282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187624" y="2204864"/>
            <a:ext cx="6624736" cy="2088232"/>
          </a:xfrm>
        </p:spPr>
        <p:txBody>
          <a:bodyPr/>
          <a:lstStyle/>
          <a:p>
            <a:pPr algn="l">
              <a:lnSpc>
                <a:spcPct val="150000"/>
              </a:lnSpc>
              <a:buNone/>
            </a:pPr>
            <a:r>
              <a:rPr lang="zh-TW" altLang="en-US" sz="2800" i="0" dirty="0" smtClean="0"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zh-TW" altLang="en-US" sz="2800" i="0" dirty="0">
                <a:latin typeface="微軟正黑體" pitchFamily="34" charset="-120"/>
                <a:ea typeface="微軟正黑體" pitchFamily="34" charset="-120"/>
              </a:rPr>
              <a:t>、文化是民族的</a:t>
            </a:r>
            <a:r>
              <a:rPr lang="zh-TW" altLang="en-US" sz="2800" i="0" dirty="0" smtClean="0">
                <a:latin typeface="微軟正黑體" pitchFamily="34" charset="-120"/>
                <a:ea typeface="微軟正黑體" pitchFamily="34" charset="-120"/>
              </a:rPr>
              <a:t>生命</a:t>
            </a:r>
            <a:r>
              <a:rPr lang="en-US" altLang="zh-TW" sz="2800" dirty="0"/>
              <a:t> </a:t>
            </a:r>
            <a:endParaRPr lang="zh-TW" altLang="zh-TW" sz="2800" dirty="0"/>
          </a:p>
          <a:p>
            <a:pPr algn="l">
              <a:buNone/>
            </a:pPr>
            <a:r>
              <a:rPr lang="zh-TW" altLang="zh-TW" sz="2800" dirty="0"/>
              <a:t>如果民族是有血有肉的軀體，文化就是讓他看起來像是個「人」的東西，讓他有了思考，有了活動行為表現。文化的重點在人的身上，不能脫離人。</a:t>
            </a:r>
          </a:p>
        </p:txBody>
      </p:sp>
    </p:spTree>
    <p:extLst>
      <p:ext uri="{BB962C8B-B14F-4D97-AF65-F5344CB8AC3E}">
        <p14:creationId xmlns:p14="http://schemas.microsoft.com/office/powerpoint/2010/main" val="26772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187624" y="2204864"/>
            <a:ext cx="6624736" cy="2088232"/>
          </a:xfrm>
        </p:spPr>
        <p:txBody>
          <a:bodyPr/>
          <a:lstStyle/>
          <a:p>
            <a:pPr algn="l">
              <a:lnSpc>
                <a:spcPct val="150000"/>
              </a:lnSpc>
              <a:buNone/>
            </a:pPr>
            <a:r>
              <a:rPr lang="zh-TW" altLang="en-US" sz="2800" i="0" dirty="0" smtClean="0"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zh-TW" altLang="en-US" sz="2800" i="0" dirty="0">
                <a:latin typeface="微軟正黑體" pitchFamily="34" charset="-120"/>
                <a:ea typeface="微軟正黑體" pitchFamily="34" charset="-120"/>
              </a:rPr>
              <a:t>、語言與民族</a:t>
            </a:r>
            <a:r>
              <a:rPr lang="zh-TW" altLang="en-US" sz="2800" i="0" dirty="0" smtClean="0">
                <a:latin typeface="微軟正黑體" pitchFamily="34" charset="-120"/>
                <a:ea typeface="微軟正黑體" pitchFamily="34" charset="-120"/>
              </a:rPr>
              <a:t>身份</a:t>
            </a:r>
          </a:p>
          <a:p>
            <a:pPr algn="l">
              <a:buNone/>
            </a:pPr>
            <a:r>
              <a:rPr lang="zh-TW" altLang="zh-TW" sz="2800" dirty="0"/>
              <a:t>語言習得也是身份的習得，語言身份是民族身份的一部分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 algn="l">
              <a:buNone/>
            </a:pPr>
            <a:r>
              <a:rPr lang="zh-TW" altLang="zh-TW" sz="2800" dirty="0" smtClean="0"/>
              <a:t>語言</a:t>
            </a:r>
            <a:r>
              <a:rPr lang="zh-TW" altLang="zh-TW" sz="2800" dirty="0"/>
              <a:t>是一種文化遺產，它不僅承載了一個民族的文化歷史傳統，也在民族意識形成過程中構建這個民族的整體身份。</a:t>
            </a:r>
          </a:p>
        </p:txBody>
      </p:sp>
    </p:spTree>
    <p:extLst>
      <p:ext uri="{BB962C8B-B14F-4D97-AF65-F5344CB8AC3E}">
        <p14:creationId xmlns:p14="http://schemas.microsoft.com/office/powerpoint/2010/main" val="40372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187624" y="2204864"/>
            <a:ext cx="6624736" cy="2088232"/>
          </a:xfrm>
        </p:spPr>
        <p:txBody>
          <a:bodyPr/>
          <a:lstStyle/>
          <a:p>
            <a:pPr algn="l">
              <a:lnSpc>
                <a:spcPct val="150000"/>
              </a:lnSpc>
              <a:buNone/>
            </a:pPr>
            <a:r>
              <a:rPr lang="zh-TW" altLang="en-US" sz="2800" i="0" dirty="0" smtClean="0">
                <a:latin typeface="微軟正黑體" pitchFamily="34" charset="-120"/>
                <a:ea typeface="微軟正黑體" pitchFamily="34" charset="-120"/>
              </a:rPr>
              <a:t>五</a:t>
            </a:r>
            <a:r>
              <a:rPr lang="zh-TW" altLang="en-US" sz="2800" i="0" dirty="0">
                <a:latin typeface="微軟正黑體" pitchFamily="34" charset="-120"/>
                <a:ea typeface="微軟正黑體" pitchFamily="34" charset="-120"/>
              </a:rPr>
              <a:t>、「語言」影響「思維」</a:t>
            </a:r>
            <a:r>
              <a:rPr lang="en-US" altLang="zh-TW" sz="2800" i="0" dirty="0"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TW" altLang="en-US" sz="2800" i="0" dirty="0">
                <a:latin typeface="微軟正黑體" pitchFamily="34" charset="-120"/>
                <a:ea typeface="微軟正黑體" pitchFamily="34" charset="-120"/>
              </a:rPr>
              <a:t>薩皮爾沃夫</a:t>
            </a:r>
            <a:r>
              <a:rPr lang="zh-TW" altLang="en-US" sz="2800" i="0" dirty="0" smtClean="0">
                <a:latin typeface="微軟正黑體" pitchFamily="34" charset="-120"/>
                <a:ea typeface="微軟正黑體" pitchFamily="34" charset="-120"/>
              </a:rPr>
              <a:t>假說</a:t>
            </a:r>
            <a:endParaRPr lang="zh-TW" altLang="en-US" sz="2800" i="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945016" y="2996952"/>
            <a:ext cx="3715215" cy="2183378"/>
            <a:chOff x="0" y="0"/>
            <a:chExt cx="3200400" cy="1774190"/>
          </a:xfrm>
        </p:grpSpPr>
        <p:grpSp>
          <p:nvGrpSpPr>
            <p:cNvPr id="4" name="群組 3"/>
            <p:cNvGrpSpPr/>
            <p:nvPr/>
          </p:nvGrpSpPr>
          <p:grpSpPr>
            <a:xfrm>
              <a:off x="0" y="144780"/>
              <a:ext cx="2832907" cy="1629410"/>
              <a:chOff x="0" y="0"/>
              <a:chExt cx="2832907" cy="162941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943100" y="1165860"/>
                <a:ext cx="762000" cy="46355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200" b="1" kern="100" dirty="0">
                    <a:effectLst/>
                    <a:latin typeface="Calibri"/>
                    <a:ea typeface="新細明體"/>
                    <a:cs typeface="Times New Roman"/>
                  </a:rPr>
                  <a:t>個人</a:t>
                </a:r>
                <a:endParaRPr lang="zh-TW" sz="1200" kern="100" dirty="0">
                  <a:effectLst/>
                  <a:latin typeface="Calibri"/>
                  <a:ea typeface="新細明體"/>
                  <a:cs typeface="Times New Roman"/>
                </a:endParaRPr>
              </a:p>
            </p:txBody>
          </p:sp>
          <p:grpSp>
            <p:nvGrpSpPr>
              <p:cNvPr id="9" name="群組 8"/>
              <p:cNvGrpSpPr/>
              <p:nvPr/>
            </p:nvGrpSpPr>
            <p:grpSpPr>
              <a:xfrm>
                <a:off x="0" y="0"/>
                <a:ext cx="2832907" cy="1606550"/>
                <a:chOff x="0" y="0"/>
                <a:chExt cx="2832907" cy="1606550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1005840" y="0"/>
                  <a:ext cx="762000" cy="46355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zh-TW" sz="1200" b="1" kern="100" dirty="0">
                      <a:effectLst/>
                      <a:ea typeface="新細明體"/>
                      <a:cs typeface="Times New Roman"/>
                    </a:rPr>
                    <a:t>群體</a:t>
                  </a:r>
                  <a:endParaRPr lang="zh-TW" sz="1200" kern="100" dirty="0">
                    <a:effectLst/>
                    <a:ea typeface="新細明體"/>
                    <a:cs typeface="Times New Roman"/>
                  </a:endParaRPr>
                </a:p>
              </p:txBody>
            </p:sp>
            <p:grpSp>
              <p:nvGrpSpPr>
                <p:cNvPr id="11" name="群組 10"/>
                <p:cNvGrpSpPr/>
                <p:nvPr/>
              </p:nvGrpSpPr>
              <p:grpSpPr>
                <a:xfrm>
                  <a:off x="0" y="82169"/>
                  <a:ext cx="2832907" cy="1524381"/>
                  <a:chOff x="0" y="-123571"/>
                  <a:chExt cx="2832907" cy="1524381"/>
                </a:xfrm>
              </p:grpSpPr>
              <p:sp>
                <p:nvSpPr>
                  <p:cNvPr id="12" name="矩形 11"/>
                  <p:cNvSpPr/>
                  <p:nvPr/>
                </p:nvSpPr>
                <p:spPr>
                  <a:xfrm>
                    <a:off x="0" y="937260"/>
                    <a:ext cx="762000" cy="463550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zh-TW" sz="1200" b="1" kern="100">
                        <a:effectLst/>
                        <a:latin typeface="Calibri"/>
                        <a:ea typeface="新細明體"/>
                        <a:cs typeface="Times New Roman"/>
                      </a:rPr>
                      <a:t>文化</a:t>
                    </a:r>
                    <a:endParaRPr lang="zh-TW" sz="1200" kern="100">
                      <a:effectLst/>
                      <a:latin typeface="Calibri"/>
                      <a:ea typeface="新細明體"/>
                      <a:cs typeface="Times New Roman"/>
                    </a:endParaRPr>
                  </a:p>
                </p:txBody>
              </p:sp>
              <p:cxnSp>
                <p:nvCxnSpPr>
                  <p:cNvPr id="13" name="直線單箭頭接點 12"/>
                  <p:cNvCxnSpPr/>
                  <p:nvPr/>
                </p:nvCxnSpPr>
                <p:spPr>
                  <a:xfrm flipH="1">
                    <a:off x="617220" y="205740"/>
                    <a:ext cx="482600" cy="768350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直線單箭頭接點 13"/>
                  <p:cNvCxnSpPr/>
                  <p:nvPr/>
                </p:nvCxnSpPr>
                <p:spPr>
                  <a:xfrm>
                    <a:off x="1645920" y="205740"/>
                    <a:ext cx="438150" cy="723900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直線單箭頭接點 14"/>
                  <p:cNvCxnSpPr/>
                  <p:nvPr/>
                </p:nvCxnSpPr>
                <p:spPr>
                  <a:xfrm flipV="1">
                    <a:off x="914400" y="1021080"/>
                    <a:ext cx="895350" cy="12700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橢圓形圖說文字 15"/>
                  <p:cNvSpPr/>
                  <p:nvPr/>
                </p:nvSpPr>
                <p:spPr>
                  <a:xfrm rot="618596">
                    <a:off x="2020107" y="-123571"/>
                    <a:ext cx="812800" cy="704850"/>
                  </a:xfrm>
                  <a:prstGeom prst="wedgeEllipseCallout">
                    <a:avLst/>
                  </a:prstGeom>
                  <a:solidFill>
                    <a:srgbClr val="C0C0C0"/>
                  </a:solidFill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zh-TW" sz="1600" b="1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rPr>
                      <a:t>假說</a:t>
                    </a:r>
                  </a:p>
                </p:txBody>
              </p:sp>
            </p:grpSp>
          </p:grpSp>
        </p:grpSp>
        <p:sp>
          <p:nvSpPr>
            <p:cNvPr id="5" name="文字方塊 2"/>
            <p:cNvSpPr txBox="1">
              <a:spLocks noChangeArrowheads="1"/>
            </p:cNvSpPr>
            <p:nvPr/>
          </p:nvSpPr>
          <p:spPr bwMode="auto">
            <a:xfrm>
              <a:off x="1645920" y="0"/>
              <a:ext cx="693420" cy="29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b="1" kern="100">
                  <a:solidFill>
                    <a:srgbClr val="FF0000"/>
                  </a:solidFill>
                  <a:effectLst/>
                  <a:latin typeface="標楷體"/>
                  <a:ea typeface="新細明體"/>
                  <a:cs typeface="Times New Roman"/>
                </a:rPr>
                <a:t>(</a:t>
              </a:r>
              <a:r>
                <a:rPr lang="zh-TW" sz="1200" b="1" kern="100">
                  <a:solidFill>
                    <a:srgbClr val="FF0000"/>
                  </a:solidFill>
                  <a:effectLst/>
                  <a:latin typeface="Calibri"/>
                  <a:ea typeface="標楷體"/>
                  <a:cs typeface="Times New Roman"/>
                </a:rPr>
                <a:t>語言</a:t>
              </a:r>
              <a:r>
                <a:rPr lang="en-US" sz="1200" b="1" kern="100">
                  <a:solidFill>
                    <a:srgbClr val="FF0000"/>
                  </a:solidFill>
                  <a:effectLst/>
                  <a:latin typeface="Calibri"/>
                  <a:ea typeface="標楷體"/>
                  <a:cs typeface="Times New Roman"/>
                </a:rPr>
                <a:t>)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</p:txBody>
        </p:sp>
        <p:sp>
          <p:nvSpPr>
            <p:cNvPr id="7" name="文字方塊 2"/>
            <p:cNvSpPr txBox="1">
              <a:spLocks noChangeArrowheads="1"/>
            </p:cNvSpPr>
            <p:nvPr/>
          </p:nvSpPr>
          <p:spPr bwMode="auto">
            <a:xfrm>
              <a:off x="2506980" y="1181100"/>
              <a:ext cx="693420" cy="29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b="1" kern="100">
                  <a:solidFill>
                    <a:srgbClr val="FF0000"/>
                  </a:solidFill>
                  <a:effectLst/>
                  <a:latin typeface="標楷體"/>
                  <a:ea typeface="新細明體"/>
                  <a:cs typeface="Times New Roman"/>
                </a:rPr>
                <a:t>(</a:t>
              </a:r>
              <a:r>
                <a:rPr lang="zh-TW" sz="1200" b="1" kern="100">
                  <a:solidFill>
                    <a:srgbClr val="FF0000"/>
                  </a:solidFill>
                  <a:effectLst/>
                  <a:latin typeface="Calibri"/>
                  <a:ea typeface="標楷體"/>
                  <a:cs typeface="Times New Roman"/>
                </a:rPr>
                <a:t>認知</a:t>
              </a:r>
              <a:r>
                <a:rPr lang="en-US" sz="1200" b="1" kern="100">
                  <a:solidFill>
                    <a:srgbClr val="FF0000"/>
                  </a:solidFill>
                  <a:effectLst/>
                  <a:latin typeface="Calibri"/>
                  <a:ea typeface="標楷體"/>
                  <a:cs typeface="Times New Roman"/>
                </a:rPr>
                <a:t>)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182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187624" y="2204864"/>
            <a:ext cx="6624736" cy="2088232"/>
          </a:xfrm>
        </p:spPr>
        <p:txBody>
          <a:bodyPr/>
          <a:lstStyle/>
          <a:p>
            <a:pPr algn="l">
              <a:lnSpc>
                <a:spcPct val="150000"/>
              </a:lnSpc>
              <a:buNone/>
            </a:pPr>
            <a:r>
              <a:rPr lang="zh-TW" altLang="en-US" sz="2800" i="0" dirty="0" smtClean="0">
                <a:latin typeface="微軟正黑體" pitchFamily="34" charset="-120"/>
                <a:ea typeface="微軟正黑體" pitchFamily="34" charset="-120"/>
              </a:rPr>
              <a:t>六</a:t>
            </a:r>
            <a:r>
              <a:rPr lang="zh-TW" altLang="en-US" sz="2800" i="0" dirty="0">
                <a:latin typeface="微軟正黑體" pitchFamily="34" charset="-120"/>
                <a:ea typeface="微軟正黑體" pitchFamily="34" charset="-120"/>
              </a:rPr>
              <a:t>、「語言教學」與「文化傳承</a:t>
            </a:r>
            <a:r>
              <a:rPr lang="zh-TW" altLang="en-US" sz="2800" i="0" dirty="0" smtClean="0">
                <a:latin typeface="微軟正黑體" pitchFamily="34" charset="-120"/>
                <a:ea typeface="微軟正黑體" pitchFamily="34" charset="-120"/>
              </a:rPr>
              <a:t>」</a:t>
            </a:r>
          </a:p>
          <a:p>
            <a:pPr algn="l">
              <a:lnSpc>
                <a:spcPct val="150000"/>
              </a:lnSpc>
              <a:buNone/>
            </a:pPr>
            <a:r>
              <a:rPr lang="zh-TW" altLang="zh-TW" sz="2800" dirty="0"/>
              <a:t>「語言」是「文化」的重要顯現，它同時</a:t>
            </a:r>
            <a:r>
              <a:rPr lang="zh-TW" altLang="zh-TW" sz="2800" dirty="0" smtClean="0"/>
              <a:t>肩負</a:t>
            </a:r>
            <a:r>
              <a:rPr lang="zh-TW" altLang="en-US" sz="2800" dirty="0" smtClean="0"/>
              <a:t>著</a:t>
            </a:r>
            <a:r>
              <a:rPr lang="zh-TW" altLang="zh-TW" sz="2800" dirty="0" smtClean="0"/>
              <a:t>文化</a:t>
            </a:r>
            <a:r>
              <a:rPr lang="zh-TW" altLang="zh-TW" sz="2800" dirty="0"/>
              <a:t>傳承，包含轉變與延續的重要責任。因此，使用母語不僅是基本人權，它也牽涉文化認同及文化之持續發展。</a:t>
            </a:r>
          </a:p>
          <a:p>
            <a:pPr algn="l">
              <a:lnSpc>
                <a:spcPct val="150000"/>
              </a:lnSpc>
              <a:buNone/>
            </a:pPr>
            <a:endParaRPr lang="zh-TW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4832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61000" y="2818705"/>
            <a:ext cx="4335000" cy="1546399"/>
          </a:xfrm>
        </p:spPr>
        <p:txBody>
          <a:bodyPr/>
          <a:lstStyle/>
          <a:p>
            <a:r>
              <a:rPr lang="zh-TW" altLang="en-US" sz="4800" i="0" dirty="0">
                <a:latin typeface="微軟正黑體" pitchFamily="34" charset="-120"/>
                <a:ea typeface="微軟正黑體" pitchFamily="34" charset="-120"/>
              </a:rPr>
              <a:t>社區設計</a:t>
            </a:r>
            <a:r>
              <a:rPr lang="en-US" altLang="zh-TW" sz="4800" i="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i="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i="0" dirty="0">
                <a:latin typeface="微軟正黑體" pitchFamily="34" charset="-120"/>
                <a:ea typeface="微軟正黑體" pitchFamily="34" charset="-120"/>
              </a:rPr>
              <a:t>提案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1613400" cy="1143200"/>
          </a:xfrm>
        </p:spPr>
        <p:txBody>
          <a:bodyPr>
            <a:noAutofit/>
          </a:bodyPr>
          <a:lstStyle/>
          <a:p>
            <a:r>
              <a:rPr lang="zh-TW" altLang="en-US" sz="4800" i="0" smtClean="0">
                <a:latin typeface="微軟正黑體" pitchFamily="34" charset="-120"/>
                <a:ea typeface="微軟正黑體" pitchFamily="34" charset="-120"/>
              </a:rPr>
              <a:t>報告大綱</a:t>
            </a:r>
            <a:endParaRPr lang="zh-TW" altLang="en-US" sz="4800" i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>
          <a:xfrm>
            <a:off x="2699792" y="1196752"/>
            <a:ext cx="6345750" cy="45365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田野調查報告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重點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問題意識概述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buNone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緣起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返鄉青年的文化失落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buNone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重要性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語言的與文化直接相關</a:t>
            </a:r>
          </a:p>
          <a:p>
            <a:pPr lvl="1">
              <a:buNone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結論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「語言教學」與「文化傳承」</a:t>
            </a: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社區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設計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提案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語言是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回家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的路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參考資料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899592" y="1772816"/>
            <a:ext cx="7272808" cy="3816424"/>
          </a:xfrm>
        </p:spPr>
        <p:txBody>
          <a:bodyPr/>
          <a:lstStyle/>
          <a:p>
            <a:pPr algn="l">
              <a:lnSpc>
                <a:spcPts val="3500"/>
              </a:lnSpc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目標對象：暑期返鄉的大學生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algn="l">
              <a:lnSpc>
                <a:spcPts val="3500"/>
              </a:lnSpc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場域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現況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：有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願意帶領的長輩，更有非常多願意學習的青年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algn="l">
              <a:lnSpc>
                <a:spcPts val="3500"/>
              </a:lnSpc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欲解決的問題：族語失傳 文化落差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algn="l">
              <a:lnSpc>
                <a:spcPts val="3500"/>
              </a:lnSpc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概念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簡介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000" b="1" dirty="0"/>
              <a:t> 「語言巢」族語文化體驗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algn="l">
              <a:lnSpc>
                <a:spcPts val="3500"/>
              </a:lnSpc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概念特色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lvl="8" indent="-342900" algn="l">
              <a:lnSpc>
                <a:spcPts val="3500"/>
              </a:lnSpc>
              <a:buFont typeface="Wingdings" pitchFamily="2" charset="2"/>
              <a:buChar char="ü"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基礎   用字卡學習母語</a:t>
            </a:r>
          </a:p>
          <a:p>
            <a:pPr marL="342900" lvl="8" indent="-342900" algn="l">
              <a:lnSpc>
                <a:spcPts val="3500"/>
              </a:lnSpc>
              <a:buFont typeface="Wingdings" pitchFamily="2" charset="2"/>
              <a:buChar char="ü"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活用   透過母語學習文化</a:t>
            </a:r>
          </a:p>
          <a:p>
            <a:pPr marL="342900" lvl="8" indent="-342900" algn="l">
              <a:lnSpc>
                <a:spcPts val="3500"/>
              </a:lnSpc>
              <a:buFont typeface="Wingdings" pitchFamily="2" charset="2"/>
              <a:buChar char="ü"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發表   用母語表現文化</a:t>
            </a:r>
          </a:p>
          <a:p>
            <a:pPr algn="l">
              <a:lnSpc>
                <a:spcPts val="3500"/>
              </a:lnSpc>
            </a:pP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algn="l"/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55576" y="548680"/>
            <a:ext cx="7344816" cy="1161200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i="0" dirty="0" smtClean="0">
                <a:latin typeface="微軟正黑體" pitchFamily="34" charset="-120"/>
                <a:ea typeface="微軟正黑體" pitchFamily="34" charset="-120"/>
              </a:rPr>
              <a:t>社區設計提案</a:t>
            </a:r>
            <a:r>
              <a:rPr lang="en-US" altLang="zh-TW" sz="3600" i="0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i="0" dirty="0" smtClean="0">
                <a:latin typeface="微軟正黑體" pitchFamily="34" charset="-120"/>
                <a:ea typeface="微軟正黑體" pitchFamily="34" charset="-120"/>
              </a:rPr>
              <a:t>語言</a:t>
            </a:r>
            <a:r>
              <a:rPr lang="zh-TW" altLang="en-US" sz="2400" i="0" dirty="0">
                <a:latin typeface="微軟正黑體" pitchFamily="34" charset="-120"/>
                <a:ea typeface="微軟正黑體" pitchFamily="34" charset="-120"/>
              </a:rPr>
              <a:t>是「回家」的</a:t>
            </a:r>
            <a:r>
              <a:rPr lang="zh-TW" altLang="en-US" sz="2400" i="0" dirty="0" smtClean="0">
                <a:latin typeface="微軟正黑體" pitchFamily="34" charset="-120"/>
                <a:ea typeface="微軟正黑體" pitchFamily="34" charset="-120"/>
              </a:rPr>
              <a:t>路</a:t>
            </a:r>
            <a:endParaRPr lang="zh-TW" altLang="en-US" sz="1600" i="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i="0" dirty="0" smtClean="0">
                <a:latin typeface="微軟正黑體" pitchFamily="34" charset="-120"/>
                <a:ea typeface="微軟正黑體" pitchFamily="34" charset="-120"/>
              </a:rPr>
              <a:t>課程安排</a:t>
            </a:r>
            <a:endParaRPr lang="zh-TW" altLang="en-US" sz="4400" i="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87" y="1124744"/>
            <a:ext cx="5900737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87" y="3573016"/>
            <a:ext cx="5900737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899592" y="1772816"/>
            <a:ext cx="7272808" cy="3816424"/>
          </a:xfrm>
        </p:spPr>
        <p:txBody>
          <a:bodyPr/>
          <a:lstStyle/>
          <a:p>
            <a:pPr algn="l">
              <a:lnSpc>
                <a:spcPts val="3500"/>
              </a:lnSpc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.	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時間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為暫定，原則上是一周兩堂課。</a:t>
            </a:r>
          </a:p>
          <a:p>
            <a:pPr algn="l">
              <a:lnSpc>
                <a:spcPts val="3500"/>
              </a:lnSpc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2.	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課程安排的內容及順序可依實際狀況調整。</a:t>
            </a:r>
          </a:p>
          <a:p>
            <a:pPr algn="l">
              <a:lnSpc>
                <a:spcPts val="3500"/>
              </a:lnSpc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3.	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所有文化活動或是祭典都由</a:t>
            </a:r>
            <a:r>
              <a:rPr lang="en-US" altLang="zh-TW" sz="2000" dirty="0" err="1">
                <a:latin typeface="微軟正黑體" pitchFamily="34" charset="-120"/>
                <a:ea typeface="微軟正黑體" pitchFamily="34" charset="-120"/>
              </a:rPr>
              <a:t>vuvu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全程以族語教學帶領。</a:t>
            </a:r>
          </a:p>
          <a:p>
            <a:pPr algn="l">
              <a:lnSpc>
                <a:spcPts val="3500"/>
              </a:lnSpc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4.	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每周的文化學習活動，前一天一定要先學習族語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單字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algn="l">
              <a:lnSpc>
                <a:spcPts val="3500"/>
              </a:lnSpc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.	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兩次發表驗收，驗收的時間及內容可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調整。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  <a:p>
            <a:pPr algn="l">
              <a:lnSpc>
                <a:spcPts val="3500"/>
              </a:lnSpc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.	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除了學員最後的學習成效檢討，在初次使用此課程規劃時，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也需定期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開會討論如何讓課程更有效發揮。</a:t>
            </a:r>
          </a:p>
          <a:p>
            <a:pPr algn="l">
              <a:lnSpc>
                <a:spcPts val="3500"/>
              </a:lnSpc>
            </a:pP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algn="l"/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55576" y="548680"/>
            <a:ext cx="7344816" cy="1161200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i="0" dirty="0">
                <a:latin typeface="微軟正黑體" pitchFamily="34" charset="-120"/>
                <a:ea typeface="微軟正黑體" pitchFamily="34" charset="-120"/>
              </a:rPr>
              <a:t>課程</a:t>
            </a:r>
            <a:r>
              <a:rPr lang="zh-TW" altLang="en-US" sz="3200" i="0" dirty="0" smtClean="0">
                <a:latin typeface="微軟正黑體" pitchFamily="34" charset="-120"/>
                <a:ea typeface="微軟正黑體" pitchFamily="34" charset="-120"/>
              </a:rPr>
              <a:t>原則、調整與設計</a:t>
            </a:r>
            <a:endParaRPr lang="zh-TW" altLang="en-US" sz="1600" i="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616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79512" y="715185"/>
            <a:ext cx="1972910" cy="1143200"/>
          </a:xfrm>
        </p:spPr>
        <p:txBody>
          <a:bodyPr/>
          <a:lstStyle/>
          <a:p>
            <a:r>
              <a:rPr lang="zh-TW" altLang="en-US" sz="4000" i="0" dirty="0" smtClean="0">
                <a:latin typeface="微軟正黑體" pitchFamily="34" charset="-120"/>
                <a:ea typeface="微軟正黑體" pitchFamily="34" charset="-120"/>
              </a:rPr>
              <a:t>競爭者</a:t>
            </a:r>
            <a:r>
              <a:rPr lang="en-US" altLang="zh-TW" sz="4000" i="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i="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000" i="0" dirty="0" smtClean="0">
                <a:latin typeface="微軟正黑體" pitchFamily="34" charset="-120"/>
                <a:ea typeface="微軟正黑體" pitchFamily="34" charset="-120"/>
              </a:rPr>
              <a:t>分析</a:t>
            </a:r>
            <a:endParaRPr lang="zh-TW" altLang="en-US" sz="4000" i="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286" y="1340768"/>
            <a:ext cx="590714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79512" y="715185"/>
            <a:ext cx="1972910" cy="1143200"/>
          </a:xfrm>
        </p:spPr>
        <p:txBody>
          <a:bodyPr/>
          <a:lstStyle/>
          <a:p>
            <a:r>
              <a:rPr lang="zh-TW" altLang="en-US" sz="4000" i="0" dirty="0" smtClean="0">
                <a:latin typeface="微軟正黑體" pitchFamily="34" charset="-120"/>
                <a:ea typeface="微軟正黑體" pitchFamily="34" charset="-120"/>
              </a:rPr>
              <a:t>預期</a:t>
            </a:r>
            <a:r>
              <a:rPr lang="en-US" altLang="zh-TW" sz="4000" i="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i="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000" i="0" dirty="0">
                <a:latin typeface="微軟正黑體" pitchFamily="34" charset="-120"/>
                <a:ea typeface="微軟正黑體" pitchFamily="34" charset="-120"/>
              </a:rPr>
              <a:t>效益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615621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80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325232" y="2314334"/>
            <a:ext cx="4335000" cy="1546399"/>
          </a:xfrm>
        </p:spPr>
        <p:txBody>
          <a:bodyPr/>
          <a:lstStyle/>
          <a:p>
            <a:r>
              <a:rPr lang="en-US" altLang="zh-TW" sz="5400" i="0" smtClean="0">
                <a:latin typeface="微軟正黑體" pitchFamily="34" charset="-120"/>
                <a:ea typeface="微軟正黑體" pitchFamily="34" charset="-120"/>
              </a:rPr>
              <a:t>THE</a:t>
            </a:r>
            <a:r>
              <a:rPr lang="zh-TW" altLang="en-US" sz="5400" i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5400" i="0" smtClean="0">
                <a:latin typeface="微軟正黑體" pitchFamily="34" charset="-120"/>
                <a:ea typeface="微軟正黑體" pitchFamily="34" charset="-120"/>
              </a:rPr>
              <a:t>END</a:t>
            </a:r>
            <a:endParaRPr lang="zh-TW" altLang="en-US" sz="5400" i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94304" y="620688"/>
            <a:ext cx="1613400" cy="1143200"/>
          </a:xfrm>
        </p:spPr>
        <p:txBody>
          <a:bodyPr/>
          <a:lstStyle/>
          <a:p>
            <a:r>
              <a:rPr lang="zh-TW" altLang="en-US" sz="4800" i="0" smtClean="0">
                <a:latin typeface="微軟正黑體" pitchFamily="34" charset="-120"/>
                <a:ea typeface="微軟正黑體" pitchFamily="34" charset="-120"/>
              </a:rPr>
              <a:t>參考資料</a:t>
            </a:r>
            <a:endParaRPr lang="zh-TW" altLang="en-US" sz="4800" i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.《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憂鬱的邊界 一個菜鳥人類學家的行與思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阿潑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2. 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國立政治大學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103-1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民族學 課堂筆記 林于蘅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3. 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國立政治大學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105-1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民族地理 課堂筆記 林于蘅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4.《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屏東縣牡丹鄉高士社區農村再生計畫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高士社區發展協會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5.《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耕耘夢土：高士佛土地復甦計畫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高士社區發展協會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6. 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原文網址：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https://kknews.cc/zh-tw/culture/n5vxljg.html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7. 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原文網址：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https://read01.com/m6azJR.html</a:t>
            </a:r>
          </a:p>
          <a:p>
            <a:pPr lvl="1">
              <a:lnSpc>
                <a:spcPct val="150000"/>
              </a:lnSpc>
            </a:pP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2267744" y="2636912"/>
            <a:ext cx="4536504" cy="180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4800" i="0" dirty="0" smtClean="0">
                <a:latin typeface="微軟正黑體" pitchFamily="34" charset="-120"/>
                <a:ea typeface="微軟正黑體" pitchFamily="34" charset="-120"/>
              </a:rPr>
              <a:t>田野調查</a:t>
            </a:r>
            <a:r>
              <a:rPr lang="en-US" altLang="zh-TW" sz="4800" i="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i="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i="0" dirty="0">
                <a:latin typeface="微軟正黑體" pitchFamily="34" charset="-120"/>
                <a:ea typeface="微軟正黑體" pitchFamily="34" charset="-120"/>
              </a:rPr>
              <a:t>報告重點</a:t>
            </a:r>
            <a:endParaRPr lang="en-US" altLang="zh-TW" sz="4800" i="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99592" y="836712"/>
            <a:ext cx="4032448" cy="1161200"/>
          </a:xfrm>
        </p:spPr>
        <p:txBody>
          <a:bodyPr/>
          <a:lstStyle/>
          <a:p>
            <a:r>
              <a:rPr lang="zh-TW" altLang="en-US" sz="4000" i="0" dirty="0" smtClean="0">
                <a:latin typeface="微軟正黑體" pitchFamily="34" charset="-120"/>
                <a:ea typeface="微軟正黑體" pitchFamily="34" charset="-120"/>
              </a:rPr>
              <a:t>屏東高士</a:t>
            </a:r>
            <a:r>
              <a:rPr lang="zh-TW" altLang="en-US" sz="4000" i="0" dirty="0">
                <a:latin typeface="微軟正黑體" pitchFamily="34" charset="-120"/>
                <a:ea typeface="微軟正黑體" pitchFamily="34" charset="-120"/>
              </a:rPr>
              <a:t>部落</a:t>
            </a:r>
            <a:endParaRPr lang="zh-TW" altLang="en-US" sz="4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833298" y="1722655"/>
            <a:ext cx="2339102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中央山脈南端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恆春半島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東北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高士佛山東側</a:t>
            </a:r>
            <a:endParaRPr lang="zh-TW" altLang="en-US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833298" y="1124744"/>
            <a:ext cx="233910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南排灣族部落</a:t>
            </a:r>
            <a:endParaRPr lang="zh-TW" altLang="en-US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5833298" y="3212976"/>
            <a:ext cx="2339102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東北</a:t>
            </a:r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臨旭海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村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東向滿州港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仔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東南接九棚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村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南接長樂四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林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西南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臨石門村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西北隔牡丹村</a:t>
            </a:r>
          </a:p>
        </p:txBody>
      </p:sp>
      <p:pic>
        <p:nvPicPr>
          <p:cNvPr id="24" name="officeArt object"/>
          <p:cNvPicPr/>
          <p:nvPr/>
        </p:nvPicPr>
        <p:blipFill>
          <a:blip r:embed="rId3">
            <a:extLst/>
          </a:blip>
          <a:srcRect t="4709" b="4709"/>
          <a:stretch>
            <a:fillRect/>
          </a:stretch>
        </p:blipFill>
        <p:spPr>
          <a:xfrm>
            <a:off x="899592" y="2087270"/>
            <a:ext cx="4733925" cy="318643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1" animBg="1"/>
      <p:bldP spid="5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5681" y="476672"/>
            <a:ext cx="2686199" cy="1161200"/>
          </a:xfrm>
        </p:spPr>
        <p:txBody>
          <a:bodyPr/>
          <a:lstStyle/>
          <a:p>
            <a:pPr algn="l"/>
            <a:r>
              <a:rPr lang="zh-TW" altLang="en-US" sz="4000" i="0" dirty="0" smtClean="0">
                <a:latin typeface="微軟正黑體" pitchFamily="34" charset="-120"/>
                <a:ea typeface="微軟正黑體" pitchFamily="34" charset="-120"/>
              </a:rPr>
              <a:t>產業型態</a:t>
            </a:r>
            <a:endParaRPr lang="zh-TW" altLang="en-US" sz="2800" i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99592" y="1877216"/>
            <a:ext cx="2686199" cy="3496000"/>
          </a:xfrm>
        </p:spPr>
        <p:txBody>
          <a:bodyPr/>
          <a:lstStyle/>
          <a:p>
            <a:pPr algn="l"/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第一級產業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 algn="l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少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數小米、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紅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藜，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瓜類、根莖類旱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作及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葉菜類及檳榔應等排灣族原住民常見的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作物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l">
              <a:buNone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產量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供自給自足，不足以外銷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第二級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產業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 algn="l"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x</a:t>
            </a:r>
          </a:p>
          <a:p>
            <a:pPr algn="l"/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第三級產業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 algn="l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零星商店</a:t>
            </a:r>
          </a:p>
        </p:txBody>
      </p:sp>
      <p:pic>
        <p:nvPicPr>
          <p:cNvPr id="6" name="圖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96751"/>
            <a:ext cx="3594100" cy="2395855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196751"/>
            <a:ext cx="3242310" cy="4323080"/>
          </a:xfrm>
          <a:prstGeom prst="rect">
            <a:avLst/>
          </a:prstGeom>
        </p:spPr>
      </p:pic>
      <p:pic>
        <p:nvPicPr>
          <p:cNvPr id="8" name="圖片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06338"/>
            <a:ext cx="4956175" cy="330390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5681" y="683624"/>
            <a:ext cx="3262263" cy="1161200"/>
          </a:xfrm>
        </p:spPr>
        <p:txBody>
          <a:bodyPr/>
          <a:lstStyle/>
          <a:p>
            <a:pPr algn="l"/>
            <a:r>
              <a:rPr lang="zh-TW" altLang="en-US" sz="4000" i="0" dirty="0">
                <a:latin typeface="微軟正黑體" pitchFamily="34" charset="-120"/>
                <a:ea typeface="微軟正黑體" pitchFamily="34" charset="-120"/>
              </a:rPr>
              <a:t>觀光文化產業</a:t>
            </a:r>
            <a:endParaRPr lang="zh-TW" altLang="en-US" sz="2800" i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60032" y="1412776"/>
            <a:ext cx="2686199" cy="3496000"/>
          </a:xfrm>
        </p:spPr>
        <p:txBody>
          <a:bodyPr/>
          <a:lstStyle/>
          <a:p>
            <a:pPr lvl="0" algn="l"/>
            <a:endParaRPr lang="en-US" altLang="zh-TW" sz="2000" b="1" dirty="0" smtClean="0"/>
          </a:p>
        </p:txBody>
      </p:sp>
      <p:sp>
        <p:nvSpPr>
          <p:cNvPr id="9" name="文字方塊 8"/>
          <p:cNvSpPr txBox="1"/>
          <p:nvPr/>
        </p:nvSpPr>
        <p:spPr>
          <a:xfrm>
            <a:off x="1179139" y="1969676"/>
            <a:ext cx="281679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sz="2800" b="1" dirty="0" err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vuvu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的傳統婚禮</a:t>
            </a:r>
            <a:endParaRPr lang="zh-TW" altLang="en-US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190742" y="2833772"/>
            <a:ext cx="258917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鑫工坊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DIY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體驗</a:t>
            </a:r>
            <a:endParaRPr lang="zh-TW" altLang="en-US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224786" y="3769876"/>
            <a:ext cx="233910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高士歷史穀道</a:t>
            </a:r>
            <a:endParaRPr lang="zh-TW" altLang="en-US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187624" y="4633972"/>
            <a:ext cx="198002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野牡丹花季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" name="圖片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20991"/>
            <a:ext cx="3818890" cy="2543810"/>
          </a:xfrm>
          <a:prstGeom prst="rect">
            <a:avLst/>
          </a:prstGeom>
        </p:spPr>
      </p:pic>
      <p:pic>
        <p:nvPicPr>
          <p:cNvPr id="14" name="圖片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2266950"/>
            <a:ext cx="2324100" cy="2324100"/>
          </a:xfrm>
          <a:prstGeom prst="rect">
            <a:avLst/>
          </a:prstGeom>
        </p:spPr>
      </p:pic>
      <p:pic>
        <p:nvPicPr>
          <p:cNvPr id="15" name="圖片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36723"/>
            <a:ext cx="3448050" cy="2583180"/>
          </a:xfrm>
          <a:prstGeom prst="rect">
            <a:avLst/>
          </a:prstGeom>
          <a:noFill/>
        </p:spPr>
      </p:pic>
      <p:pic>
        <p:nvPicPr>
          <p:cNvPr id="16" name="圖片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13690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6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7689" y="611616"/>
            <a:ext cx="2686199" cy="1161200"/>
          </a:xfrm>
        </p:spPr>
        <p:txBody>
          <a:bodyPr/>
          <a:lstStyle/>
          <a:p>
            <a:pPr algn="l"/>
            <a:r>
              <a:rPr lang="zh-TW" altLang="en-US" sz="4000" i="0" dirty="0">
                <a:latin typeface="微軟正黑體" pitchFamily="34" charset="-120"/>
                <a:ea typeface="微軟正黑體" pitchFamily="34" charset="-120"/>
              </a:rPr>
              <a:t>聚落狀況</a:t>
            </a:r>
            <a:endParaRPr lang="zh-TW" altLang="en-US" sz="2800" i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99593" y="1877216"/>
            <a:ext cx="1944216" cy="3496000"/>
          </a:xfrm>
        </p:spPr>
        <p:txBody>
          <a:bodyPr/>
          <a:lstStyle/>
          <a:p>
            <a:pPr algn="l"/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目前社區內居民主要生活的區域分為四個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部落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algn="l">
              <a:buNone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分別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上部落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中部落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下部落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以及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派出所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部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落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l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algn="l">
              <a:buNone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高士國小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位置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與各部落間距離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相當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15" y="1856234"/>
            <a:ext cx="5472509" cy="3733006"/>
          </a:xfrm>
          <a:prstGeom prst="rect">
            <a:avLst/>
          </a:prstGeom>
          <a:noFill/>
        </p:spPr>
      </p:pic>
      <p:pic>
        <p:nvPicPr>
          <p:cNvPr id="10" name="圖片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52736"/>
            <a:ext cx="4536504" cy="33414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528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7689" y="611616"/>
            <a:ext cx="2686199" cy="1161200"/>
          </a:xfrm>
        </p:spPr>
        <p:txBody>
          <a:bodyPr/>
          <a:lstStyle/>
          <a:p>
            <a:pPr algn="l"/>
            <a:r>
              <a:rPr lang="zh-TW" altLang="en-US" sz="4000" i="0" dirty="0">
                <a:latin typeface="微軟正黑體" pitchFamily="34" charset="-120"/>
                <a:ea typeface="微軟正黑體" pitchFamily="34" charset="-120"/>
              </a:rPr>
              <a:t>公共設施</a:t>
            </a:r>
            <a:endParaRPr lang="zh-TW" altLang="en-US" sz="2800" i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99593" y="1877216"/>
            <a:ext cx="1944216" cy="3496000"/>
          </a:xfrm>
        </p:spPr>
        <p:txBody>
          <a:bodyPr/>
          <a:lstStyle/>
          <a:p>
            <a:pPr algn="l"/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社區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服務範圍為社區性設施的有高士社區招待所、集會所、高士儲蓄互助社、原住民營造勞動合作社等四個設施。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高士青年在飯後時間聚在集會所，練習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歌舞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每週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固定舉辦活動給年長者參加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052736"/>
            <a:ext cx="4903301" cy="3392775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07292"/>
            <a:ext cx="4903301" cy="3369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0831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7689" y="611616"/>
            <a:ext cx="2686199" cy="1161200"/>
          </a:xfrm>
        </p:spPr>
        <p:txBody>
          <a:bodyPr/>
          <a:lstStyle/>
          <a:p>
            <a:pPr algn="l"/>
            <a:r>
              <a:rPr lang="zh-TW" altLang="en-US" sz="4000" i="0" dirty="0">
                <a:latin typeface="微軟正黑體" pitchFamily="34" charset="-120"/>
                <a:ea typeface="微軟正黑體" pitchFamily="34" charset="-120"/>
              </a:rPr>
              <a:t>小米採收</a:t>
            </a:r>
            <a:endParaRPr lang="zh-TW" altLang="en-US" sz="2800" i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99592" y="1877216"/>
            <a:ext cx="2880319" cy="1191744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高士小米珍貴，不製酒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傳統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服飾紅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、藍、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白主色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15357"/>
            <a:ext cx="3820160" cy="2546350"/>
          </a:xfrm>
          <a:prstGeom prst="rect">
            <a:avLst/>
          </a:prstGeom>
        </p:spPr>
      </p:pic>
      <p:pic>
        <p:nvPicPr>
          <p:cNvPr id="9" name="圖片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30922"/>
            <a:ext cx="3820160" cy="2546350"/>
          </a:xfrm>
          <a:prstGeom prst="rect">
            <a:avLst/>
          </a:prstGeom>
        </p:spPr>
      </p:pic>
      <p:pic>
        <p:nvPicPr>
          <p:cNvPr id="10" name="圖片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3640832" cy="2802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7440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h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Ophelia</Template>
  <TotalTime>4940</TotalTime>
  <Words>915</Words>
  <Application>Microsoft Office PowerPoint</Application>
  <PresentationFormat>如螢幕大小 (4:3)</PresentationFormat>
  <Paragraphs>127</Paragraphs>
  <Slides>26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6" baseType="lpstr">
      <vt:lpstr>Playfair Display</vt:lpstr>
      <vt:lpstr>Tinos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Ophelia template</vt:lpstr>
      <vt:lpstr>蹲點台灣－ 屏東高士部落</vt:lpstr>
      <vt:lpstr>報告大綱</vt:lpstr>
      <vt:lpstr>田野調查 報告重點</vt:lpstr>
      <vt:lpstr>屏東高士部落</vt:lpstr>
      <vt:lpstr>產業型態</vt:lpstr>
      <vt:lpstr>觀光文化產業</vt:lpstr>
      <vt:lpstr>聚落狀況</vt:lpstr>
      <vt:lpstr>公共設施</vt:lpstr>
      <vt:lpstr>小米採收</vt:lpstr>
      <vt:lpstr>高士歷史穀道</vt:lpstr>
      <vt:lpstr>問題意識 概述</vt:lpstr>
      <vt:lpstr>問題意識概述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社區設計 提案</vt:lpstr>
      <vt:lpstr>社區設計提案-語言是「回家」的路</vt:lpstr>
      <vt:lpstr>課程安排</vt:lpstr>
      <vt:lpstr>課程原則、調整與設計</vt:lpstr>
      <vt:lpstr>競爭者 分析</vt:lpstr>
      <vt:lpstr>預期 效益</vt:lpstr>
      <vt:lpstr>THE END</vt:lpstr>
      <vt:lpstr>參考資料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大國崩解之後 巴爾幹民族問題</dc:title>
  <dc:creator>user</dc:creator>
  <cp:lastModifiedBy>user</cp:lastModifiedBy>
  <cp:revision>255</cp:revision>
  <dcterms:created xsi:type="dcterms:W3CDTF">2016-04-25T11:01:27Z</dcterms:created>
  <dcterms:modified xsi:type="dcterms:W3CDTF">2017-10-26T03:44:07Z</dcterms:modified>
</cp:coreProperties>
</file>