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sldIdLst>
    <p:sldId id="285" r:id="rId2"/>
    <p:sldId id="258" r:id="rId3"/>
    <p:sldId id="257" r:id="rId4"/>
    <p:sldId id="259" r:id="rId5"/>
    <p:sldId id="260" r:id="rId6"/>
    <p:sldId id="261" r:id="rId7"/>
    <p:sldId id="263" r:id="rId8"/>
    <p:sldId id="266" r:id="rId9"/>
    <p:sldId id="269" r:id="rId10"/>
    <p:sldId id="274" r:id="rId11"/>
    <p:sldId id="273" r:id="rId12"/>
    <p:sldId id="290" r:id="rId13"/>
    <p:sldId id="291" r:id="rId14"/>
    <p:sldId id="275" r:id="rId15"/>
    <p:sldId id="262" r:id="rId16"/>
    <p:sldId id="277" r:id="rId17"/>
    <p:sldId id="278" r:id="rId18"/>
    <p:sldId id="279" r:id="rId19"/>
    <p:sldId id="268" r:id="rId20"/>
    <p:sldId id="264" r:id="rId21"/>
    <p:sldId id="280" r:id="rId22"/>
    <p:sldId id="281" r:id="rId23"/>
    <p:sldId id="282" r:id="rId24"/>
    <p:sldId id="284" r:id="rId25"/>
    <p:sldId id="283" r:id="rId26"/>
    <p:sldId id="289" r:id="rId27"/>
    <p:sldId id="267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4"/>
    <p:restoredTop sz="94728"/>
  </p:normalViewPr>
  <p:slideViewPr>
    <p:cSldViewPr snapToGrid="0" snapToObjects="1">
      <p:cViewPr>
        <p:scale>
          <a:sx n="74" d="100"/>
          <a:sy n="74" d="100"/>
        </p:scale>
        <p:origin x="56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F6FE-FADC-504D-90DB-7834214CE410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0DB97-5EA5-964C-AC30-69C78E8EF30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9336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0DB97-5EA5-964C-AC30-69C78E8EF308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913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1543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448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021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785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877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0723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2356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3F9AE-C2A7-4F49-BC7E-59A635552D39}" type="datetimeFigureOut">
              <a:rPr kumimoji="1" lang="zh-TW" altLang="en-US" smtClean="0"/>
              <a:t>2017/10/31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DB960-721A-384E-BFAC-DDFA4A8975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edia/set/?set=a.1909968585920259.1073741831.1736882376562215&amp;type=1&amp;l=e5787e1bd7" TargetMode="External"/><Relationship Id="rId4" Type="http://schemas.openxmlformats.org/officeDocument/2006/relationships/hyperlink" Target="https://www.facebook.com/mannatsoucafealishan/" TargetMode="External"/><Relationship Id="rId5" Type="http://schemas.openxmlformats.org/officeDocument/2006/relationships/image" Target="../media/image24.png"/><Relationship Id="rId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microsoft.com/office/2007/relationships/hdphoto" Target="../media/hdphoto2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0Bz63Rin7QOsMT2piZkRiS085SHM?usp=sharing" TargetMode="External"/><Relationship Id="rId4" Type="http://schemas.openxmlformats.org/officeDocument/2006/relationships/hyperlink" Target="https://drive.google.com/drive/folders/0Bx__llT6dzhTZ2IxdC1FcV9rWWc?usp=shar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2.wdp"/><Relationship Id="rId5" Type="http://schemas.openxmlformats.org/officeDocument/2006/relationships/image" Target="../media/image9.png"/><Relationship Id="rId6" Type="http://schemas.microsoft.com/office/2007/relationships/hdphoto" Target="../media/hdphoto3.wdp"/><Relationship Id="rId7" Type="http://schemas.openxmlformats.org/officeDocument/2006/relationships/image" Target="../media/image10.png"/><Relationship Id="rId8" Type="http://schemas.microsoft.com/office/2007/relationships/hdphoto" Target="../media/hdphoto4.wdp"/><Relationship Id="rId9" Type="http://schemas.openxmlformats.org/officeDocument/2006/relationships/image" Target="../media/image11.png"/><Relationship Id="rId1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microsoft.com/office/2007/relationships/hdphoto" Target="../media/hdphoto11.wdp"/><Relationship Id="rId13" Type="http://schemas.openxmlformats.org/officeDocument/2006/relationships/image" Target="../media/image17.png"/><Relationship Id="rId14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6.wdp"/><Relationship Id="rId4" Type="http://schemas.openxmlformats.org/officeDocument/2006/relationships/image" Target="../media/image13.png"/><Relationship Id="rId5" Type="http://schemas.microsoft.com/office/2007/relationships/hdphoto" Target="../media/hdphoto7.wdp"/><Relationship Id="rId6" Type="http://schemas.microsoft.com/office/2007/relationships/hdphoto" Target="../media/hdphoto8.wdp"/><Relationship Id="rId7" Type="http://schemas.openxmlformats.org/officeDocument/2006/relationships/image" Target="../media/image14.png"/><Relationship Id="rId8" Type="http://schemas.microsoft.com/office/2007/relationships/hdphoto" Target="../media/hdphoto9.wdp"/><Relationship Id="rId9" Type="http://schemas.openxmlformats.org/officeDocument/2006/relationships/image" Target="../media/image15.png"/><Relationship Id="rId10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microsoft.com/office/2007/relationships/hdphoto" Target="../media/hdphoto13.wdp"/><Relationship Id="rId5" Type="http://schemas.openxmlformats.org/officeDocument/2006/relationships/image" Target="../media/image21.png"/><Relationship Id="rId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43658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6" name="文字方塊 5"/>
          <p:cNvSpPr txBox="1"/>
          <p:nvPr/>
        </p:nvSpPr>
        <p:spPr>
          <a:xfrm>
            <a:off x="5123009" y="38950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執行方式</a:t>
            </a:r>
            <a:endParaRPr kumimoji="1" lang="zh-TW" altLang="en-US" sz="36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080337" y="36512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smtClean="0">
                <a:latin typeface="Songti TC" charset="-120"/>
                <a:ea typeface="Songti TC" charset="-120"/>
                <a:cs typeface="Songti TC" charset="-120"/>
              </a:rPr>
              <a:t>執行方式</a:t>
            </a:r>
            <a:endParaRPr kumimoji="1" lang="zh-TW" altLang="en-US" sz="36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38200" y="1647160"/>
            <a:ext cx="105156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各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式體驗活動由我們親身體驗，並以影片的形式行銷於粉絲專頁上；更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製作成 </a:t>
            </a:r>
            <a:r>
              <a:rPr kumimoji="1" lang="en-US" altLang="zh-TW" sz="2600" dirty="0" smtClean="0">
                <a:latin typeface="Songti TC" charset="-120"/>
                <a:ea typeface="Songti TC" charset="-120"/>
                <a:cs typeface="Songti TC" charset="-120"/>
              </a:rPr>
              <a:t>DM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 和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明信片，提高旅客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觸及率。（明信片及</a:t>
            </a:r>
            <a:r>
              <a:rPr kumimoji="1" lang="en-US" altLang="zh-TW" sz="2600" dirty="0" smtClean="0">
                <a:latin typeface="Songti TC" charset="-120"/>
                <a:ea typeface="Songti TC" charset="-120"/>
                <a:cs typeface="Songti TC" charset="-120"/>
              </a:rPr>
              <a:t>DM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圖片詳見附錄）</a:t>
            </a:r>
            <a:endParaRPr kumimoji="1" lang="en-US" altLang="zh-TW" sz="2600" dirty="0">
              <a:latin typeface="Songti TC" charset="-120"/>
              <a:ea typeface="Songti TC" charset="-120"/>
              <a:cs typeface="Songti TC" charset="-120"/>
            </a:endParaRPr>
          </a:p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各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式農特產品由我們親自品嘗，以文字佐圖片的形式統整於粉專相簿上曝光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。（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  <a:hlinkClick r:id="rId3"/>
              </a:rPr>
              <a:t>粉專商品相簿連結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）</a:t>
            </a:r>
            <a:endParaRPr kumimoji="1" lang="en-US" altLang="zh-TW" sz="2600" dirty="0">
              <a:latin typeface="Songti TC" charset="-120"/>
              <a:ea typeface="Songti TC" charset="-120"/>
              <a:cs typeface="Songti TC" charset="-120"/>
            </a:endParaRPr>
          </a:p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更換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粉專大頭貼及封面照，加以圖文更新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。（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  <a:hlinkClick r:id="rId4"/>
              </a:rPr>
              <a:t>粉專連結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）</a:t>
            </a:r>
            <a:endParaRPr kumimoji="1" lang="en-US" altLang="zh-TW" sz="26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定期發布貼文，吸引受眾；亦可發布抽獎貼文，增加粉專曝光率</a:t>
            </a:r>
            <a:endParaRPr kumimoji="1" lang="zh-TW" altLang="en-US" sz="2600" dirty="0"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9" b="92368" l="9866" r="89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205" y="-1"/>
            <a:ext cx="1710266" cy="18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10" name="文字方塊 9"/>
          <p:cNvSpPr txBox="1"/>
          <p:nvPr/>
        </p:nvSpPr>
        <p:spPr>
          <a:xfrm>
            <a:off x="4893701" y="38228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競爭者分析</a:t>
            </a:r>
            <a:endParaRPr kumimoji="1" lang="zh-TW" altLang="en-US" sz="36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47981" y="36512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競爭者分析</a:t>
            </a:r>
            <a:endParaRPr kumimoji="1" lang="zh-TW" altLang="en-US" sz="36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82396" y="2183361"/>
            <a:ext cx="10515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於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有機農產上：有機產品健康、安心，為近期消費者消費指標之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一</a:t>
            </a:r>
            <a:endParaRPr kumimoji="1" lang="en-US" altLang="zh-TW" sz="2600" dirty="0">
              <a:latin typeface="Songti TC" charset="-120"/>
              <a:ea typeface="Songti TC" charset="-120"/>
              <a:cs typeface="Songti TC" charset="-120"/>
            </a:endParaRPr>
          </a:p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於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生態旅行導覽安排上：一起鄒提供一條龍式導覽安排，提供旅客最輕鬆的旅遊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指南</a:t>
            </a:r>
            <a:endParaRPr kumimoji="1" lang="en-US" altLang="zh-TW" sz="2600" dirty="0">
              <a:latin typeface="Songti TC" charset="-120"/>
              <a:ea typeface="Songti TC" charset="-120"/>
              <a:cs typeface="Songti TC" charset="-120"/>
            </a:endParaRPr>
          </a:p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於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體驗活動上：獨家體驗活動目前僅有一起鄒提供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9549" l="0" r="96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65" y="3874050"/>
            <a:ext cx="1906594" cy="22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10" name="文字方塊 9"/>
          <p:cNvSpPr txBox="1"/>
          <p:nvPr/>
        </p:nvSpPr>
        <p:spPr>
          <a:xfrm>
            <a:off x="3647206" y="38913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競爭者分析</a:t>
            </a:r>
            <a:endParaRPr kumimoji="1" lang="zh-TW" altLang="en-US" sz="36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625435" y="340598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競爭者</a:t>
            </a:r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分析 </a:t>
            </a:r>
            <a:r>
              <a:rPr kumimoji="1" lang="mr-IN" altLang="zh-TW" sz="3600" b="1" dirty="0" smtClean="0">
                <a:latin typeface="Songti TC" charset="-120"/>
                <a:ea typeface="Songti TC" charset="-120"/>
                <a:cs typeface="Songti TC" charset="-120"/>
              </a:rPr>
              <a:t>–</a:t>
            </a:r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 有機農產部分</a:t>
            </a:r>
            <a:endParaRPr kumimoji="1" lang="zh-TW" altLang="en-US" sz="36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51762"/>
              </p:ext>
            </p:extLst>
          </p:nvPr>
        </p:nvGraphicFramePr>
        <p:xfrm>
          <a:off x="818388" y="1421486"/>
          <a:ext cx="10643616" cy="5079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1620"/>
                <a:gridCol w="4553712"/>
                <a:gridCol w="4558284"/>
              </a:tblGrid>
              <a:tr h="850955">
                <a:tc>
                  <a:txBody>
                    <a:bodyPr/>
                    <a:lstStyle/>
                    <a:p>
                      <a:pPr algn="ctr"/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一起鄒咖啡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石棹其它餐廳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75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食材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有機小農耕作，百分之百山上種植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自種或批發蔬菜，是否為有機仍有疑慮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咖啡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使用農友種植有機咖啡，</a:t>
                      </a:r>
                      <a:endParaRPr lang="en-US" altLang="zh-TW" sz="2600" dirty="0" smtClean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店內亦有販售有機咖啡豆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咖啡豆來源不明、品質不一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菜餚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依當季蔬果每日變化菜餚，</a:t>
                      </a:r>
                      <a:endParaRPr lang="en-US" altLang="zh-TW" sz="2600" dirty="0" smtClean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擺盤裝飾用心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為應付大量客人，擺盤傳統，</a:t>
                      </a:r>
                      <a:endParaRPr lang="en-US" altLang="zh-TW" sz="2600" dirty="0" smtClean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販賣時段僅正餐時間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9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周邊服務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有體驗活動及套裝行程服務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10" name="文字方塊 9"/>
          <p:cNvSpPr txBox="1"/>
          <p:nvPr/>
        </p:nvSpPr>
        <p:spPr>
          <a:xfrm>
            <a:off x="3647206" y="38913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競爭者分析</a:t>
            </a:r>
            <a:endParaRPr kumimoji="1" lang="zh-TW" altLang="en-US" sz="36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625435" y="340598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競爭者</a:t>
            </a:r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分析 </a:t>
            </a:r>
            <a:r>
              <a:rPr kumimoji="1" lang="mr-IN" altLang="zh-TW" sz="3600" b="1" dirty="0" smtClean="0">
                <a:latin typeface="Songti TC" charset="-120"/>
                <a:ea typeface="Songti TC" charset="-120"/>
                <a:cs typeface="Songti TC" charset="-120"/>
              </a:rPr>
              <a:t>–</a:t>
            </a:r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 體驗活動部分</a:t>
            </a:r>
            <a:endParaRPr kumimoji="1" lang="zh-TW" altLang="en-US" sz="36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610965"/>
              </p:ext>
            </p:extLst>
          </p:nvPr>
        </p:nvGraphicFramePr>
        <p:xfrm>
          <a:off x="534839" y="1421484"/>
          <a:ext cx="10927165" cy="49593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4978"/>
                <a:gridCol w="4572469"/>
                <a:gridCol w="4679718"/>
              </a:tblGrid>
              <a:tr h="717867">
                <a:tc>
                  <a:txBody>
                    <a:bodyPr/>
                    <a:lstStyle/>
                    <a:p>
                      <a:pPr algn="ctr"/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一起鄒咖啡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優遊吧斯鄒族文化園區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84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套裝行程、服務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charset="0"/>
                        <a:buChar char="•"/>
                      </a:pPr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體驗服務多元，包括愛玉、陷阱、族服體驗等。體驗活動皆以在地居民</a:t>
                      </a:r>
                      <a:r>
                        <a:rPr lang="en-US" altLang="zh-TW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/</a:t>
                      </a:r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原住民親自帶領。</a:t>
                      </a:r>
                      <a:endParaRPr lang="en-US" altLang="zh-TW" sz="2600" dirty="0" smtClean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  <a:p>
                      <a:pPr marL="457200" indent="-457200" algn="l">
                        <a:buFont typeface="Arial" charset="0"/>
                        <a:buChar char="•"/>
                      </a:pPr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提供一或二日套裝行程安排，協助餐點和住宿。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charset="0"/>
                        <a:buChar char="•"/>
                      </a:pPr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園區腹地廣大，有展館、體驗館、商店及表演場等，供遊客自由參觀</a:t>
                      </a:r>
                      <a:endParaRPr lang="en-US" altLang="zh-TW" sz="2600" dirty="0" smtClean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  <a:p>
                      <a:pPr marL="457200" indent="-457200" algn="l">
                        <a:buFont typeface="Arial" charset="0"/>
                        <a:buChar char="•"/>
                      </a:pPr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每週固定時段有鄒族文化表演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0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生態旅行導演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Font typeface="Arial" charset="0"/>
                        <a:buChar char="•"/>
                      </a:pPr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結合原住民嚮導，帶領走入最原始的步道、以原住民經驗講解生態步道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無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2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6" name="文字方塊 5"/>
          <p:cNvSpPr txBox="1"/>
          <p:nvPr/>
        </p:nvSpPr>
        <p:spPr>
          <a:xfrm>
            <a:off x="5123009" y="40779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預期效益</a:t>
            </a:r>
            <a:endParaRPr kumimoji="1" lang="zh-TW" altLang="en-US" sz="36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080337" y="36512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smtClean="0">
                <a:latin typeface="Songti TC" charset="-120"/>
                <a:ea typeface="Songti TC" charset="-120"/>
                <a:cs typeface="Songti TC" charset="-120"/>
              </a:rPr>
              <a:t>預期效益</a:t>
            </a:r>
            <a:endParaRPr kumimoji="1" lang="zh-TW" altLang="en-US" sz="36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99733" y="2235470"/>
            <a:ext cx="887306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體驗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活動帶動一起鄒咖啡廳人氣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。</a:t>
            </a:r>
            <a:endParaRPr kumimoji="1" lang="en-US" altLang="zh-TW" sz="2600" dirty="0">
              <a:latin typeface="Songti TC" charset="-120"/>
              <a:ea typeface="Songti TC" charset="-120"/>
              <a:cs typeface="Songti TC" charset="-120"/>
            </a:endParaRPr>
          </a:p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明信片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、</a:t>
            </a:r>
            <a:r>
              <a:rPr kumimoji="1" lang="en-US" altLang="zh-TW" sz="2600" dirty="0">
                <a:latin typeface="Songti TC" charset="-120"/>
                <a:ea typeface="Songti TC" charset="-120"/>
                <a:cs typeface="Songti TC" charset="-120"/>
              </a:rPr>
              <a:t>DM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寄賣於民宿，能提高一起鄒知名度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。</a:t>
            </a:r>
            <a:endParaRPr kumimoji="1" lang="en-US" altLang="zh-TW" sz="2600" dirty="0">
              <a:latin typeface="Songti TC" charset="-120"/>
              <a:ea typeface="Songti TC" charset="-120"/>
              <a:cs typeface="Songti TC" charset="-120"/>
            </a:endParaRPr>
          </a:p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粉絲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專頁吸引對於體驗活動有興趣之受眾前往一起鄒。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3" b="89924" l="2202" r="89924">
                        <a14:foregroundMark x1="32261" y1="53006" x2="32261" y2="53006"/>
                        <a14:foregroundMark x1="26926" y1="31414" x2="26926" y2="31414"/>
                        <a14:foregroundMark x1="84928" y1="59102" x2="84928" y2="59102"/>
                        <a14:foregroundMark x1="23624" y1="47163" x2="23624" y2="47163"/>
                        <a14:foregroundMark x1="29721" y1="33023" x2="29721" y2="33023"/>
                        <a14:backgroundMark x1="41490" y1="72566" x2="41490" y2="7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155" y="3694161"/>
            <a:ext cx="3599688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6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  <p:sp>
        <p:nvSpPr>
          <p:cNvPr id="7" name="文字方塊 6"/>
          <p:cNvSpPr txBox="1"/>
          <p:nvPr/>
        </p:nvSpPr>
        <p:spPr>
          <a:xfrm>
            <a:off x="2970055" y="404035"/>
            <a:ext cx="628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社區設計提案 </a:t>
            </a:r>
            <a:r>
              <a:rPr kumimoji="1" lang="mr-IN" altLang="zh-TW" sz="40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–</a:t>
            </a:r>
            <a:r>
              <a:rPr kumimoji="1" lang="zh-TW" altLang="en-US" sz="40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 人力企劃</a:t>
            </a:r>
            <a:endParaRPr kumimoji="1" lang="zh-TW" altLang="en-US" sz="40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950600" y="365125"/>
            <a:ext cx="628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社區設計提案 </a:t>
            </a:r>
            <a:r>
              <a:rPr kumimoji="1" lang="mr-IN" altLang="zh-TW" sz="4000" b="1" dirty="0" smtClean="0">
                <a:latin typeface="Songti TC" charset="-120"/>
                <a:ea typeface="Songti TC" charset="-120"/>
                <a:cs typeface="Songti TC" charset="-120"/>
              </a:rPr>
              <a:t>–</a:t>
            </a:r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 人力企劃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433306" y="4215793"/>
            <a:ext cx="992049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一起鄒的人力問題為眾多問題的根本，例如：餐廳僅能採取預約制、被迫取消過去辦過的</a:t>
            </a:r>
            <a:r>
              <a:rPr kumimoji="1" lang="en-US" altLang="zh-TW" sz="2600" dirty="0">
                <a:latin typeface="Songti TC" charset="-120"/>
                <a:ea typeface="Songti TC" charset="-120"/>
                <a:cs typeface="Songti TC" charset="-120"/>
              </a:rPr>
              <a:t>live band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等；故希望規畫一個能解決人力短缺、確實經營餐廳、花費最低人事成本、追求在地永續經營之提案。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9" b="100000" l="319" r="98618">
                        <a14:foregroundMark x1="90223" y1="81661" x2="90223" y2="81661"/>
                        <a14:foregroundMark x1="59617" y1="20820" x2="59617" y2="20820"/>
                        <a14:foregroundMark x1="57917" y1="8198" x2="57917" y2="8198"/>
                        <a14:foregroundMark x1="45271" y1="66235" x2="45271" y2="66235"/>
                        <a14:foregroundMark x1="48778" y1="70011" x2="48778" y2="70011"/>
                        <a14:foregroundMark x1="50691" y1="70550" x2="50691" y2="70550"/>
                        <a14:foregroundMark x1="56217" y1="74218" x2="56217" y2="74218"/>
                        <a14:foregroundMark x1="61211" y1="76160" x2="61211" y2="76160"/>
                        <a14:foregroundMark x1="67481" y1="80690" x2="67481" y2="80690"/>
                        <a14:foregroundMark x1="72264" y1="82632" x2="72264" y2="82632"/>
                        <a14:foregroundMark x1="82040" y1="55987" x2="82040" y2="55987"/>
                        <a14:foregroundMark x1="80765" y1="46278" x2="80765" y2="46278"/>
                        <a14:foregroundMark x1="76302" y1="34951" x2="76302" y2="34951"/>
                        <a14:foregroundMark x1="74601" y1="26861" x2="74601" y2="26861"/>
                        <a14:foregroundMark x1="31668" y1="17907" x2="31668" y2="17907"/>
                        <a14:foregroundMark x1="37088" y1="14995" x2="37088" y2="14995"/>
                        <a14:foregroundMark x1="40701" y1="12621" x2="40701" y2="12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795" y="1438136"/>
            <a:ext cx="2819606" cy="27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2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  <p:sp>
        <p:nvSpPr>
          <p:cNvPr id="4" name="文字方塊 3"/>
          <p:cNvSpPr txBox="1"/>
          <p:nvPr/>
        </p:nvSpPr>
        <p:spPr>
          <a:xfrm>
            <a:off x="1134229" y="1582340"/>
            <a:ext cx="99204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未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找到原民進駐餐廳前：每個月定期邀請廚師上山烹煮，做好三十人份的料理並冷凍；此做法能確保食材的提供，增加散客客源。廚師為一起鄒設計符合當地風味之菜單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。</a:t>
            </a:r>
            <a:endParaRPr kumimoji="1" lang="en-US" altLang="zh-TW" sz="26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>
              <a:lnSpc>
                <a:spcPct val="150000"/>
              </a:lnSpc>
            </a:pPr>
            <a:endParaRPr kumimoji="1" lang="en-US" altLang="zh-TW" sz="2600" dirty="0">
              <a:latin typeface="Songti TC" charset="-120"/>
              <a:ea typeface="Songti TC" charset="-120"/>
              <a:cs typeface="Songti TC" charset="-120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找到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原民駐點餐廳：由原民向廚師學習風味料理，以確保餐廳食物品質的統一。待廚藝成熟，亦可加入家常風味。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" b="95228" l="3604" r="96997">
                        <a14:foregroundMark x1="85435" y1="61117" x2="85435" y2="61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900" y="4558641"/>
            <a:ext cx="1554693" cy="229935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095746" y="40494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執行方式</a:t>
            </a:r>
            <a:endParaRPr kumimoji="1" lang="zh-TW" altLang="en-US" sz="36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80337" y="36512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執行方式</a:t>
            </a:r>
            <a:endParaRPr kumimoji="1" lang="zh-TW" altLang="en-US" sz="36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64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</p:spPr>
      </p:pic>
      <p:sp>
        <p:nvSpPr>
          <p:cNvPr id="12" name="文字方塊 11"/>
          <p:cNvSpPr txBox="1"/>
          <p:nvPr/>
        </p:nvSpPr>
        <p:spPr>
          <a:xfrm>
            <a:off x="4895225" y="401383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競爭者分析</a:t>
            </a:r>
            <a:endParaRPr kumimoji="1" lang="zh-TW" altLang="en-US" sz="36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847981" y="36512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競爭者分析</a:t>
            </a:r>
            <a:endParaRPr kumimoji="1" lang="zh-TW" altLang="en-US" sz="36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0566"/>
              </p:ext>
            </p:extLst>
          </p:nvPr>
        </p:nvGraphicFramePr>
        <p:xfrm>
          <a:off x="772668" y="1248565"/>
          <a:ext cx="10643616" cy="49688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1620"/>
                <a:gridCol w="4553712"/>
                <a:gridCol w="4558284"/>
              </a:tblGrid>
              <a:tr h="850955">
                <a:tc>
                  <a:txBody>
                    <a:bodyPr/>
                    <a:lstStyle/>
                    <a:p>
                      <a:pPr algn="ctr"/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一起鄒咖啡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石棹其它餐廳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1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食材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有機無毒蔬菜為現代消費者所重視，獲有機證明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自種或批發蔬菜，是否為有機仍有疑慮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9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環境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格局寬敞、清幽舒適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石棹大部分餐廳戰地小且多擁擠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9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餐點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除了餐點亦提供咖啡、冰淇淋等下午茶選擇。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多為山上現炒野蔬，變化不大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9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交通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位於阿里山公路上、交通便捷又有寬敞停車位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dirty="0" smtClean="0">
                          <a:latin typeface="Songti TC" charset="-120"/>
                          <a:ea typeface="Songti TC" charset="-120"/>
                          <a:cs typeface="Songti TC" charset="-120"/>
                        </a:rPr>
                        <a:t>位於熱鬧石棹區，停車不易</a:t>
                      </a:r>
                      <a:endParaRPr lang="zh-TW" altLang="en-US" sz="2600" dirty="0">
                        <a:latin typeface="Songti TC" charset="-120"/>
                        <a:ea typeface="Songti TC" charset="-120"/>
                        <a:cs typeface="Songti TC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8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  <p:sp>
        <p:nvSpPr>
          <p:cNvPr id="4" name="文字方塊 3"/>
          <p:cNvSpPr txBox="1"/>
          <p:nvPr/>
        </p:nvSpPr>
        <p:spPr>
          <a:xfrm>
            <a:off x="1650283" y="1781354"/>
            <a:ext cx="99204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確保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供餐穩定度能打響一起鄒咖啡廳知名度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。</a:t>
            </a:r>
            <a:endParaRPr kumimoji="1" lang="en-US" altLang="zh-TW" sz="26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落實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瑪納設立一起鄒的終極目標：原民自主管理</a:t>
            </a: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。</a:t>
            </a:r>
            <a:endParaRPr kumimoji="1" lang="en-US" altLang="zh-TW" sz="26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 marL="514350" indent="-514350">
              <a:lnSpc>
                <a:spcPct val="150000"/>
              </a:lnSpc>
              <a:buFont typeface="Wingdings" charset="2"/>
              <a:buAutoNum type="circleNumWdWhitePlain"/>
            </a:pPr>
            <a:r>
              <a:rPr kumimoji="1" lang="zh-TW" altLang="en-US" sz="2600" dirty="0" smtClean="0">
                <a:latin typeface="Songti TC" charset="-120"/>
                <a:ea typeface="Songti TC" charset="-120"/>
                <a:cs typeface="Songti TC" charset="-120"/>
              </a:rPr>
              <a:t>穩定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供餐可順勢推廣瑪納有機蔬果和農特產品，亦能提供瑪納班員另一個銷售產品的管道。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131139" y="39899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預期效益</a:t>
            </a:r>
            <a:endParaRPr kumimoji="1" lang="zh-TW" altLang="en-US" sz="36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080337" y="36512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smtClean="0">
                <a:latin typeface="Songti TC" charset="-120"/>
                <a:ea typeface="Songti TC" charset="-120"/>
                <a:cs typeface="Songti TC" charset="-120"/>
              </a:rPr>
              <a:t>預期效益</a:t>
            </a:r>
            <a:endParaRPr kumimoji="1" lang="zh-TW" altLang="en-US" sz="36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" b="97883" l="169" r="98561">
                        <a14:foregroundMark x1="56308" y1="48942" x2="56308" y2="48942"/>
                        <a14:foregroundMark x1="65707" y1="48010" x2="65707" y2="48010"/>
                        <a14:foregroundMark x1="27265" y1="59356" x2="27265" y2="59356"/>
                        <a14:foregroundMark x1="75529" y1="44115" x2="75529" y2="44115"/>
                        <a14:foregroundMark x1="29551" y1="40813" x2="29551" y2="40813"/>
                        <a14:foregroundMark x1="18205" y1="41829" x2="18205" y2="41829"/>
                        <a14:backgroundMark x1="37426" y1="87384" x2="37426" y2="87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860" y="4238373"/>
            <a:ext cx="2939621" cy="29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164999" y="2678292"/>
            <a:ext cx="2037988" cy="160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60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附錄</a:t>
            </a:r>
            <a:endParaRPr kumimoji="1" lang="zh-TW" altLang="en-US" sz="60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64999" y="2678292"/>
            <a:ext cx="1861999" cy="1501416"/>
          </a:xfrm>
        </p:spPr>
        <p:txBody>
          <a:bodyPr>
            <a:normAutofit/>
          </a:bodyPr>
          <a:lstStyle/>
          <a:p>
            <a:r>
              <a:rPr kumimoji="1" lang="zh-TW" altLang="en-US" sz="6000" b="1" dirty="0" smtClean="0">
                <a:latin typeface="Songti TC" charset="-120"/>
                <a:ea typeface="Songti TC" charset="-120"/>
                <a:cs typeface="Songti TC" charset="-120"/>
              </a:rPr>
              <a:t>附錄</a:t>
            </a:r>
            <a:endParaRPr kumimoji="1" lang="zh-TW" altLang="en-US" sz="6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16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78236" y="1253331"/>
            <a:ext cx="5079231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kumimoji="1" lang="zh-TW" altLang="en-US" sz="3600" dirty="0" smtClean="0">
                <a:latin typeface="Songti TC" charset="-120"/>
                <a:ea typeface="Songti TC" charset="-120"/>
                <a:cs typeface="Songti TC" charset="-120"/>
              </a:rPr>
              <a:t>我們之所以成為我們</a:t>
            </a:r>
            <a:endParaRPr kumimoji="1" lang="en-US" altLang="zh-TW" sz="36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>
              <a:lnSpc>
                <a:spcPct val="160000"/>
              </a:lnSpc>
            </a:pPr>
            <a:r>
              <a:rPr kumimoji="1" lang="zh-TW" altLang="en-US" sz="3600" dirty="0" smtClean="0">
                <a:latin typeface="Songti TC" charset="-120"/>
                <a:ea typeface="Songti TC" charset="-120"/>
                <a:cs typeface="Songti TC" charset="-120"/>
              </a:rPr>
              <a:t>田野調查報告重點</a:t>
            </a:r>
            <a:endParaRPr kumimoji="1" lang="en-US" altLang="zh-TW" sz="36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>
              <a:lnSpc>
                <a:spcPct val="160000"/>
              </a:lnSpc>
            </a:pPr>
            <a:r>
              <a:rPr kumimoji="1" lang="zh-TW" altLang="en-US" sz="3600" dirty="0" smtClean="0">
                <a:latin typeface="Songti TC" charset="-120"/>
                <a:ea typeface="Songti TC" charset="-120"/>
                <a:cs typeface="Songti TC" charset="-120"/>
              </a:rPr>
              <a:t>問題意識</a:t>
            </a:r>
            <a:endParaRPr kumimoji="1" lang="en-US" altLang="zh-TW" sz="36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>
              <a:lnSpc>
                <a:spcPct val="160000"/>
              </a:lnSpc>
            </a:pPr>
            <a:r>
              <a:rPr kumimoji="1" lang="zh-TW" altLang="en-US" sz="3600" dirty="0" smtClean="0">
                <a:latin typeface="Songti TC" charset="-120"/>
                <a:ea typeface="Songti TC" charset="-120"/>
                <a:cs typeface="Songti TC" charset="-120"/>
              </a:rPr>
              <a:t>社區設計提案</a:t>
            </a:r>
            <a:endParaRPr kumimoji="1" lang="en-US" altLang="zh-TW" sz="36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>
              <a:lnSpc>
                <a:spcPct val="160000"/>
              </a:lnSpc>
            </a:pPr>
            <a:r>
              <a:rPr kumimoji="1" lang="zh-TW" altLang="en-US" sz="3600" dirty="0" smtClean="0">
                <a:latin typeface="Songti TC" charset="-120"/>
                <a:ea typeface="Songti TC" charset="-120"/>
                <a:cs typeface="Songti TC" charset="-120"/>
              </a:rPr>
              <a:t>附錄</a:t>
            </a:r>
            <a:endParaRPr kumimoji="1" lang="zh-TW" altLang="en-US" sz="3600" dirty="0">
              <a:latin typeface="Songti TC" charset="-120"/>
              <a:ea typeface="Songti TC" charset="-120"/>
              <a:cs typeface="Songti TC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397513" y="1517073"/>
            <a:ext cx="0" cy="166254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41" b="97046" l="9239" r="95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465" y="1463977"/>
            <a:ext cx="754367" cy="9711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6" l="0" r="92520">
                        <a14:foregroundMark x1="29921" y1="24473" x2="29921" y2="24473"/>
                        <a14:foregroundMark x1="21260" y1="45570" x2="21260" y2="45570"/>
                        <a14:foregroundMark x1="12598" y1="69198" x2="12598" y2="69198"/>
                        <a14:foregroundMark x1="54331" y1="58228" x2="54331" y2="58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465" y="2740087"/>
            <a:ext cx="942469" cy="8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3364637" y="673964"/>
            <a:ext cx="5462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為一起鄒設計</a:t>
            </a:r>
            <a:r>
              <a:rPr kumimoji="1" lang="zh-TW" altLang="en-US" sz="4000" b="1" smtClean="0">
                <a:latin typeface="Songti TC" charset="-120"/>
                <a:ea typeface="Songti TC" charset="-120"/>
                <a:cs typeface="Songti TC" charset="-120"/>
              </a:rPr>
              <a:t>之明信片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77" b="100000" l="0" r="96951">
                        <a14:foregroundMark x1="11695" y1="92784" x2="11695" y2="92784"/>
                        <a14:foregroundMark x1="20762" y1="55825" x2="20762" y2="55825"/>
                        <a14:foregroundMark x1="18344" y1="46357" x2="18344" y2="46357"/>
                        <a14:foregroundMark x1="18765" y1="48398" x2="18765" y2="48398"/>
                        <a14:foregroundMark x1="45283" y1="35093" x2="45283" y2="35093"/>
                        <a14:foregroundMark x1="14350" y1="86272" x2="14350" y2="86272"/>
                        <a14:foregroundMark x1="7070" y1="97219" x2="7070" y2="97219"/>
                        <a14:backgroundMark x1="7070" y1="70609" x2="7070" y2="70609"/>
                        <a14:backgroundMark x1="24074" y1="94263" x2="24074" y2="94263"/>
                        <a14:backgroundMark x1="1551" y1="85392" x2="1551" y2="85392"/>
                      </a14:backgroundRemoval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929" y="827709"/>
            <a:ext cx="7584142" cy="56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3445070" y="673963"/>
            <a:ext cx="530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為一起鄒設計</a:t>
            </a:r>
            <a:r>
              <a:rPr kumimoji="1" lang="zh-TW" altLang="en-US" sz="4000" b="1" smtClean="0">
                <a:latin typeface="Songti TC" charset="-120"/>
                <a:ea typeface="Songti TC" charset="-120"/>
                <a:cs typeface="Songti TC" charset="-120"/>
              </a:rPr>
              <a:t>之明信片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89995">
                        <a14:backgroundMark x1="10219" y1="66410" x2="10219" y2="66410"/>
                        <a14:backgroundMark x1="25475" y1="95353" x2="25475" y2="95353"/>
                        <a14:backgroundMark x1="6369" y1="50769" x2="6369" y2="50769"/>
                        <a14:backgroundMark x1="6369" y1="71923" x2="6369" y2="71923"/>
                        <a14:backgroundMark x1="19249" y1="92756" x2="19249" y2="92756"/>
                        <a14:backgroundMark x1="2495" y1="77404" x2="2495" y2="77404"/>
                      </a14:backgroundRemoval>
                    </a14:imgEffect>
                    <a14:imgEffect>
                      <a14:brightnessContrast bright="3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698" y="673963"/>
            <a:ext cx="8105631" cy="600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3792203" y="673963"/>
            <a:ext cx="4607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為一起鄒</a:t>
            </a:r>
            <a:r>
              <a:rPr kumimoji="1" lang="zh-TW" altLang="en-US" sz="4000" b="1" smtClean="0">
                <a:latin typeface="Songti TC" charset="-120"/>
                <a:ea typeface="Songti TC" charset="-120"/>
                <a:cs typeface="Songti TC" charset="-120"/>
              </a:rPr>
              <a:t>設計之</a:t>
            </a:r>
            <a:r>
              <a:rPr kumimoji="1" lang="en-US" altLang="zh-TW" sz="4000" b="1" dirty="0" smtClean="0">
                <a:latin typeface="Songti TC" charset="-120"/>
                <a:ea typeface="Songti TC" charset="-120"/>
                <a:cs typeface="Songti TC" charset="-120"/>
              </a:rPr>
              <a:t>DM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893" y1="12949" x2="18893" y2="12949"/>
                        <a14:foregroundMark x1="11027" y1="85513" x2="11027" y2="85513"/>
                        <a14:foregroundMark x1="5252" y1="55064" x2="5252" y2="55064"/>
                        <a14:foregroundMark x1="4468" y1="66058" x2="4468" y2="66058"/>
                        <a14:foregroundMark x1="2899" y1="76314" x2="2899" y2="76314"/>
                        <a14:foregroundMark x1="6820" y1="42308" x2="6820" y2="42308"/>
                        <a14:foregroundMark x1="24929" y1="64615" x2="24929" y2="64615"/>
                        <a14:foregroundMark x1="75856" y1="28878" x2="75856" y2="28878"/>
                      </a14:backgroundRemoval>
                    </a14:imgEffect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854" y="1181715"/>
            <a:ext cx="7655710" cy="567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9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615044" y="527006"/>
            <a:ext cx="11576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為</a:t>
            </a:r>
            <a:r>
              <a:rPr kumimoji="1" lang="zh-TW" altLang="en-US" sz="4000" b="1" smtClean="0">
                <a:latin typeface="Songti TC" charset="-120"/>
                <a:ea typeface="Songti TC" charset="-120"/>
                <a:cs typeface="Songti TC" charset="-120"/>
              </a:rPr>
              <a:t>一起鄒經營粉專（製作封面照片、換大頭貼照）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441" y="1396773"/>
            <a:ext cx="8319118" cy="50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1122266" y="417727"/>
            <a:ext cx="9947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為一起鄒經營</a:t>
            </a:r>
            <a:r>
              <a:rPr kumimoji="1" lang="zh-TW" altLang="en-US" sz="4000" b="1" smtClean="0">
                <a:latin typeface="Songti TC" charset="-120"/>
                <a:ea typeface="Songti TC" charset="-120"/>
                <a:cs typeface="Songti TC" charset="-120"/>
              </a:rPr>
              <a:t>粉專（拍攝商品照、寫文案）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827" y="1276188"/>
            <a:ext cx="7812344" cy="523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1122266" y="417727"/>
            <a:ext cx="9947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為一起鄒經營粉專（拍攝商品照、寫文案）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64" y="1371601"/>
            <a:ext cx="10360036" cy="493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2742563" y="673963"/>
            <a:ext cx="693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>
                <a:latin typeface="Songti TC" charset="-120"/>
                <a:ea typeface="Songti TC" charset="-120"/>
                <a:cs typeface="Songti TC" charset="-120"/>
              </a:rPr>
              <a:t>為一起</a:t>
            </a:r>
            <a:r>
              <a:rPr kumimoji="1" lang="zh-TW" altLang="en-US" sz="4000" b="1" smtClean="0">
                <a:latin typeface="Songti TC" charset="-120"/>
                <a:ea typeface="Songti TC" charset="-120"/>
                <a:cs typeface="Songti TC" charset="-120"/>
              </a:rPr>
              <a:t>鄒剪輯之粉專</a:t>
            </a:r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短片連結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38200" y="2290226"/>
            <a:ext cx="107442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 smtClean="0">
                <a:latin typeface="Songti TC" charset="-120"/>
                <a:ea typeface="Songti TC" charset="-120"/>
                <a:cs typeface="Songti TC" charset="-120"/>
              </a:rPr>
              <a:t>陷阱教學影片連結 </a:t>
            </a:r>
            <a:r>
              <a:rPr kumimoji="1" lang="en-US" altLang="zh-TW" sz="2200" dirty="0">
                <a:latin typeface="Songti TC" charset="-120"/>
                <a:ea typeface="Songti TC" charset="-120"/>
                <a:cs typeface="Songti TC" charset="-120"/>
                <a:hlinkClick r:id="rId3"/>
              </a:rPr>
              <a:t>https://</a:t>
            </a:r>
            <a:r>
              <a:rPr kumimoji="1" lang="en-US" altLang="zh-TW" sz="2200" dirty="0" smtClean="0">
                <a:latin typeface="Songti TC" charset="-120"/>
                <a:ea typeface="Songti TC" charset="-120"/>
                <a:cs typeface="Songti TC" charset="-120"/>
                <a:hlinkClick r:id="rId3"/>
              </a:rPr>
              <a:t>drive.google.com/drive/folders/0Bz63Rin7QOsMT2piZkRiS085SHM?usp=sharing</a:t>
            </a:r>
            <a:endParaRPr kumimoji="1" lang="en-US" altLang="zh-TW" sz="22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endParaRPr kumimoji="1" lang="en-US" altLang="zh-TW" sz="2200" dirty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kumimoji="1" lang="zh-TW" altLang="en-US" sz="2800" b="1" dirty="0" smtClean="0">
                <a:latin typeface="Songti TC" charset="-120"/>
                <a:ea typeface="Songti TC" charset="-120"/>
                <a:cs typeface="Songti TC" charset="-120"/>
              </a:rPr>
              <a:t>日常影片連結</a:t>
            </a:r>
            <a:endParaRPr kumimoji="1" lang="en-US" altLang="zh-TW" sz="2800" b="1" dirty="0" smtClean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kumimoji="1" lang="en-US" altLang="zh-TW" sz="2200" dirty="0">
                <a:latin typeface="Songti TC" charset="-120"/>
                <a:ea typeface="Songti TC" charset="-120"/>
                <a:cs typeface="Songti TC" charset="-120"/>
                <a:hlinkClick r:id="rId4"/>
              </a:rPr>
              <a:t>https://drive.google.com/drive/folders/0Bx__</a:t>
            </a:r>
            <a:r>
              <a:rPr kumimoji="1" lang="en-US" altLang="zh-TW" sz="2200" dirty="0" smtClean="0">
                <a:latin typeface="Songti TC" charset="-120"/>
                <a:ea typeface="Songti TC" charset="-120"/>
                <a:cs typeface="Songti TC" charset="-120"/>
                <a:hlinkClick r:id="rId4"/>
              </a:rPr>
              <a:t>llT6dzhTZ2IxdC1FcV9rWWc?usp=sharing</a:t>
            </a:r>
            <a:endParaRPr kumimoji="1" lang="en-US" altLang="zh-TW" sz="22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endParaRPr kumimoji="1" lang="zh-TW" altLang="en-US" sz="2000" dirty="0"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82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3191933" y="3063987"/>
            <a:ext cx="584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dirty="0" smtClean="0">
                <a:latin typeface="Songti TC" charset="-120"/>
                <a:ea typeface="Songti TC" charset="-120"/>
                <a:cs typeface="Songti TC" charset="-120"/>
              </a:rPr>
              <a:t>樂野，我們下次見！</a:t>
            </a:r>
            <a:endParaRPr kumimoji="1" lang="zh-TW" altLang="en-US" sz="48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75000" y="3030435"/>
            <a:ext cx="584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樂野，我們下次見！</a:t>
            </a:r>
            <a:endParaRPr kumimoji="1" lang="zh-TW" altLang="en-US" sz="48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86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文字方塊 8"/>
          <p:cNvSpPr txBox="1"/>
          <p:nvPr/>
        </p:nvSpPr>
        <p:spPr>
          <a:xfrm>
            <a:off x="4107118" y="729564"/>
            <a:ext cx="404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我們之所以為我們</a:t>
            </a:r>
            <a:endParaRPr kumimoji="1" lang="zh-TW" altLang="en-US" sz="36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072532" y="704740"/>
            <a:ext cx="404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smtClean="0">
                <a:latin typeface="Songti TC" charset="-120"/>
                <a:ea typeface="Songti TC" charset="-120"/>
                <a:cs typeface="Songti TC" charset="-120"/>
              </a:rPr>
              <a:t>我們之所以為</a:t>
            </a:r>
            <a:r>
              <a:rPr kumimoji="1" lang="zh-TW" altLang="en-US" sz="3600" b="1" dirty="0" smtClean="0">
                <a:latin typeface="Songti TC" charset="-120"/>
                <a:ea typeface="Songti TC" charset="-120"/>
                <a:cs typeface="Songti TC" charset="-120"/>
              </a:rPr>
              <a:t>我們</a:t>
            </a:r>
            <a:endParaRPr kumimoji="1" lang="zh-TW" altLang="en-US" sz="36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94067" y="2709343"/>
            <a:ext cx="377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Songti TC" charset="-120"/>
                <a:ea typeface="Songti TC" charset="-120"/>
                <a:cs typeface="Songti TC" charset="-120"/>
              </a:rPr>
              <a:t>許雅琦、十九歲、嘉義人，</a:t>
            </a:r>
            <a:endParaRPr lang="en-US" altLang="zh-TW" sz="20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lang="zh-TW" altLang="en-US" sz="2000" dirty="0" smtClean="0">
                <a:latin typeface="Songti TC" charset="-120"/>
                <a:ea typeface="Songti TC" charset="-120"/>
                <a:cs typeface="Songti TC" charset="-120"/>
              </a:rPr>
              <a:t>喜歡山也喜歡海，好好生活之餘、更想當一個柔軟溫柔的人。</a:t>
            </a:r>
            <a:endParaRPr kumimoji="1" lang="zh-TW" altLang="en-US" sz="2000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095999" y="2263068"/>
            <a:ext cx="469053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Songti TC" charset="-120"/>
                <a:ea typeface="Songti TC" charset="-120"/>
                <a:cs typeface="Songti TC" charset="-120"/>
              </a:rPr>
              <a:t>        </a:t>
            </a:r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劉佳汶</a:t>
            </a:r>
            <a:r>
              <a:rPr lang="zh-TW" altLang="zh-TW" sz="2000" dirty="0">
                <a:latin typeface="Songti TC" charset="-120"/>
                <a:ea typeface="Songti TC" charset="-120"/>
                <a:cs typeface="Songti TC" charset="-120"/>
              </a:rPr>
              <a:t>，二十歲，</a:t>
            </a:r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嘉義人</a:t>
            </a:r>
            <a:r>
              <a:rPr lang="zh-TW" altLang="en-US" sz="2000" dirty="0" smtClean="0">
                <a:latin typeface="Songti TC" charset="-120"/>
                <a:ea typeface="Songti TC" charset="-120"/>
                <a:cs typeface="Songti TC" charset="-120"/>
              </a:rPr>
              <a:t>。</a:t>
            </a:r>
            <a:endParaRPr lang="en-US" altLang="zh-TW" sz="20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我</a:t>
            </a:r>
            <a:r>
              <a:rPr lang="zh-TW" altLang="zh-TW" sz="2000" dirty="0">
                <a:latin typeface="Songti TC" charset="-120"/>
                <a:ea typeface="Songti TC" charset="-120"/>
                <a:cs typeface="Songti TC" charset="-120"/>
              </a:rPr>
              <a:t>是一</a:t>
            </a:r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個非常</a:t>
            </a:r>
            <a:r>
              <a:rPr lang="zh-TW" altLang="zh-TW" sz="2000" dirty="0">
                <a:latin typeface="Songti TC" charset="-120"/>
                <a:ea typeface="Songti TC" charset="-120"/>
                <a:cs typeface="Songti TC" charset="-120"/>
              </a:rPr>
              <a:t>需要雅琦的人，兩人份的夢想</a:t>
            </a:r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、兩</a:t>
            </a:r>
            <a:r>
              <a:rPr lang="zh-TW" altLang="zh-TW" sz="2000" dirty="0">
                <a:latin typeface="Songti TC" charset="-120"/>
                <a:ea typeface="Songti TC" charset="-120"/>
                <a:cs typeface="Songti TC" charset="-120"/>
              </a:rPr>
              <a:t>人份的期望</a:t>
            </a:r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，</a:t>
            </a:r>
            <a:r>
              <a:rPr lang="zh-TW" altLang="en-US" sz="2000" dirty="0" smtClean="0">
                <a:latin typeface="Songti TC" charset="-120"/>
                <a:ea typeface="Songti TC" charset="-120"/>
                <a:cs typeface="Songti TC" charset="-120"/>
              </a:rPr>
              <a:t>因此</a:t>
            </a:r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在</a:t>
            </a:r>
            <a:r>
              <a:rPr lang="zh-TW" altLang="zh-TW" sz="2000" dirty="0">
                <a:latin typeface="Songti TC" charset="-120"/>
                <a:ea typeface="Songti TC" charset="-120"/>
                <a:cs typeface="Songti TC" charset="-120"/>
              </a:rPr>
              <a:t>蹲點期間擁有完整</a:t>
            </a:r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的她</a:t>
            </a:r>
            <a:r>
              <a:rPr lang="zh-TW" altLang="zh-TW" sz="2000" dirty="0">
                <a:latin typeface="Songti TC" charset="-120"/>
                <a:ea typeface="Songti TC" charset="-120"/>
                <a:cs typeface="Songti TC" charset="-120"/>
              </a:rPr>
              <a:t>，也就有信心</a:t>
            </a:r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能夠</a:t>
            </a:r>
            <a:endParaRPr lang="en-US" altLang="zh-TW" sz="20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lang="zh-TW" altLang="en-US" sz="2000" dirty="0">
                <a:latin typeface="Songti TC" charset="-120"/>
                <a:ea typeface="Songti TC" charset="-120"/>
                <a:cs typeface="Songti TC" charset="-120"/>
              </a:rPr>
              <a:t> </a:t>
            </a:r>
            <a:r>
              <a:rPr lang="zh-TW" altLang="en-US" sz="2000" dirty="0" smtClean="0">
                <a:latin typeface="Songti TC" charset="-120"/>
                <a:ea typeface="Songti TC" charset="-120"/>
                <a:cs typeface="Songti TC" charset="-120"/>
              </a:rPr>
              <a:t>    </a:t>
            </a:r>
            <a:r>
              <a:rPr lang="zh-TW" altLang="zh-TW" sz="2000" dirty="0" smtClean="0">
                <a:latin typeface="Songti TC" charset="-120"/>
                <a:ea typeface="Songti TC" charset="-120"/>
                <a:cs typeface="Songti TC" charset="-120"/>
              </a:rPr>
              <a:t>完成</a:t>
            </a:r>
            <a:r>
              <a:rPr lang="zh-TW" altLang="zh-TW" sz="2000" dirty="0">
                <a:latin typeface="Songti TC" charset="-120"/>
                <a:ea typeface="Songti TC" charset="-120"/>
                <a:cs typeface="Songti TC" charset="-120"/>
              </a:rPr>
              <a:t>任何事情。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14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</p:spPr>
      </p:pic>
      <p:sp>
        <p:nvSpPr>
          <p:cNvPr id="22" name="標題 1"/>
          <p:cNvSpPr txBox="1">
            <a:spLocks/>
          </p:cNvSpPr>
          <p:nvPr/>
        </p:nvSpPr>
        <p:spPr>
          <a:xfrm>
            <a:off x="3734782" y="715204"/>
            <a:ext cx="4765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田野調查報告重點</a:t>
            </a:r>
            <a:endParaRPr kumimoji="1" lang="zh-TW" altLang="en-US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13280" y="674106"/>
            <a:ext cx="4765440" cy="1325563"/>
          </a:xfrm>
        </p:spPr>
        <p:txBody>
          <a:bodyPr/>
          <a:lstStyle/>
          <a:p>
            <a:r>
              <a:rPr kumimoji="1" lang="zh-TW" altLang="en-US" b="1" dirty="0" smtClean="0">
                <a:latin typeface="Songti TC" charset="-120"/>
                <a:ea typeface="Songti TC" charset="-120"/>
                <a:cs typeface="Songti TC" charset="-120"/>
              </a:rPr>
              <a:t>田野調查報告重點</a:t>
            </a:r>
            <a:endParaRPr kumimoji="1" lang="zh-TW" altLang="en-US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2954546" y="2178902"/>
            <a:ext cx="6282907" cy="243044"/>
            <a:chOff x="1894936" y="1995964"/>
            <a:chExt cx="8402128" cy="522949"/>
          </a:xfrm>
        </p:grpSpPr>
        <p:cxnSp>
          <p:nvCxnSpPr>
            <p:cNvPr id="12" name="直線接點 11"/>
            <p:cNvCxnSpPr/>
            <p:nvPr/>
          </p:nvCxnSpPr>
          <p:spPr>
            <a:xfrm>
              <a:off x="1894936" y="1999669"/>
              <a:ext cx="840212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1894936" y="1999669"/>
              <a:ext cx="0" cy="5192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10297064" y="1995964"/>
              <a:ext cx="0" cy="5192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6124755" y="1995964"/>
              <a:ext cx="0" cy="5192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字方塊 18"/>
          <p:cNvSpPr txBox="1"/>
          <p:nvPr/>
        </p:nvSpPr>
        <p:spPr>
          <a:xfrm>
            <a:off x="1160511" y="2659211"/>
            <a:ext cx="3364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dirty="0" smtClean="0">
                <a:latin typeface="Songti TC" charset="-120"/>
                <a:ea typeface="Songti TC" charset="-120"/>
                <a:cs typeface="Songti TC" charset="-120"/>
              </a:rPr>
              <a:t>成立初衷、特色</a:t>
            </a:r>
            <a:endParaRPr kumimoji="1" lang="zh-TW" altLang="en-US" sz="3200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181703" y="2673774"/>
            <a:ext cx="1871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smtClean="0">
                <a:latin typeface="Songti TC" charset="-120"/>
                <a:ea typeface="Songti TC" charset="-120"/>
                <a:cs typeface="Songti TC" charset="-120"/>
              </a:rPr>
              <a:t>執行方式</a:t>
            </a:r>
            <a:endParaRPr kumimoji="1" lang="zh-TW" altLang="en-US" sz="3200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367081" y="2659212"/>
            <a:ext cx="2317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smtClean="0">
                <a:latin typeface="Songti TC" charset="-120"/>
                <a:ea typeface="Songti TC" charset="-120"/>
                <a:cs typeface="Songti TC" charset="-120"/>
              </a:rPr>
              <a:t>困境與問題</a:t>
            </a:r>
            <a:endParaRPr kumimoji="1" lang="zh-TW" altLang="en-US" sz="3200" dirty="0"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5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文字方塊 5"/>
          <p:cNvSpPr txBox="1"/>
          <p:nvPr/>
        </p:nvSpPr>
        <p:spPr>
          <a:xfrm>
            <a:off x="4240258" y="389179"/>
            <a:ext cx="379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成立初衷、特色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98188" y="365125"/>
            <a:ext cx="379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成立初衷、特色</a:t>
            </a:r>
            <a:endParaRPr kumimoji="1" lang="zh-TW" altLang="en-US" sz="40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72632" y="1496745"/>
            <a:ext cx="98467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瑪納</a:t>
            </a:r>
            <a:r>
              <a:rPr kumimoji="1" lang="zh-TW" altLang="en-US" sz="2800" dirty="0">
                <a:latin typeface="Songti TC" charset="-120"/>
                <a:ea typeface="Songti TC" charset="-120"/>
                <a:cs typeface="Songti TC" charset="-120"/>
              </a:rPr>
              <a:t>致力於提倡有機農業、創造友善環境，同時提升原住民的生活及經濟能力，更是目前阿里山上唯一一個從事集體有機耕作的原住民</a:t>
            </a:r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團體。</a:t>
            </a:r>
            <a:endParaRPr kumimoji="1" lang="en-US" altLang="zh-TW" sz="28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endParaRPr kumimoji="1" lang="en-US" altLang="zh-TW" sz="2800" dirty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成立</a:t>
            </a:r>
            <a:r>
              <a:rPr kumimoji="1" lang="zh-TW" altLang="en-US" sz="2800" dirty="0">
                <a:latin typeface="Songti TC" charset="-120"/>
                <a:ea typeface="Songti TC" charset="-120"/>
                <a:cs typeface="Songti TC" charset="-120"/>
              </a:rPr>
              <a:t>一起鄒咖啡廳作為據點，提供教育訓練、有機農作輔導及組織培力訓練等等</a:t>
            </a:r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。</a:t>
            </a:r>
            <a:endParaRPr kumimoji="1" lang="en-US" altLang="zh-TW" sz="2800" dirty="0" smtClean="0">
              <a:latin typeface="Songti TC" charset="-120"/>
              <a:ea typeface="Songti TC" charset="-120"/>
              <a:cs typeface="Song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293" y="4598135"/>
            <a:ext cx="1934895" cy="159071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980" y="4054618"/>
            <a:ext cx="2468804" cy="24688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2" b="94581" l="9992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817" y="4114509"/>
            <a:ext cx="2349022" cy="234902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6" b="98307" l="9992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986" y="4302868"/>
            <a:ext cx="2092086" cy="20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0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內容版面配置區 19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16" y="0"/>
            <a:ext cx="12245415" cy="6889768"/>
          </a:xfr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800" b="96800" l="2176" r="821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042" y="583691"/>
            <a:ext cx="12664756" cy="6386921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00" b="96800" l="2176" r="821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813" y="572415"/>
            <a:ext cx="12664756" cy="638692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00" b="96800" l="2176" r="821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16" y="521135"/>
            <a:ext cx="12664756" cy="638692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885689" y="521135"/>
            <a:ext cx="236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執行方式</a:t>
            </a:r>
            <a:endParaRPr kumimoji="1" lang="zh-TW" altLang="en-US" sz="40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840692" y="488143"/>
            <a:ext cx="236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執行方式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3067" y="3437047"/>
            <a:ext cx="34757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800" u="sng" dirty="0" smtClean="0">
                <a:latin typeface="Songti TC" charset="-120"/>
                <a:ea typeface="Songti TC" charset="-120"/>
                <a:cs typeface="Songti TC" charset="-120"/>
              </a:rPr>
              <a:t>有機栽培</a:t>
            </a:r>
            <a:endParaRPr kumimoji="1" lang="en-US" altLang="zh-TW" sz="2800" u="sng" dirty="0">
              <a:latin typeface="Songti TC" charset="-120"/>
              <a:ea typeface="Songti TC" charset="-120"/>
              <a:cs typeface="Songti TC" charset="-120"/>
            </a:endParaRPr>
          </a:p>
          <a:p>
            <a:pPr algn="ctr"/>
            <a:endParaRPr kumimoji="1" lang="en-US" altLang="zh-TW" sz="8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由瑪納分派講師至一起鄒咖啡廳，提供農友有機農務相關洽詢與教育。</a:t>
            </a:r>
            <a:endParaRPr kumimoji="1" lang="en-US" altLang="zh-TW" sz="2800" dirty="0" smtClean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16178" y="1261872"/>
            <a:ext cx="4037622" cy="3273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165477" y="3436013"/>
            <a:ext cx="32686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800" u="sng" dirty="0" smtClean="0">
                <a:latin typeface="Songti TC" charset="-120"/>
                <a:ea typeface="Songti TC" charset="-120"/>
                <a:cs typeface="Songti TC" charset="-120"/>
              </a:rPr>
              <a:t>生態旅遊</a:t>
            </a:r>
            <a:endParaRPr kumimoji="1" lang="en-US" altLang="zh-TW" sz="2800" u="sng" dirty="0" smtClean="0">
              <a:latin typeface="Songti TC" charset="-120"/>
              <a:ea typeface="Songti TC" charset="-120"/>
              <a:cs typeface="Songti TC" charset="-120"/>
            </a:endParaRPr>
          </a:p>
          <a:p>
            <a:endParaRPr kumimoji="1" lang="en-US" altLang="zh-TW" sz="800" dirty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於</a:t>
            </a:r>
            <a:r>
              <a:rPr kumimoji="1" lang="zh-TW" altLang="en-US" sz="2800" dirty="0">
                <a:latin typeface="Songti TC" charset="-120"/>
                <a:ea typeface="Songti TC" charset="-120"/>
                <a:cs typeface="Songti TC" charset="-120"/>
              </a:rPr>
              <a:t>找尋合作民宿、餐飲及導遊費用上，促進部落連鎖觀光效益</a:t>
            </a:r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。</a:t>
            </a:r>
            <a:endParaRPr kumimoji="1" lang="en-US" altLang="zh-TW" sz="2800" dirty="0" smtClean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311217" y="3436013"/>
            <a:ext cx="34261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800" u="sng" dirty="0" smtClean="0">
                <a:latin typeface="Songti TC" charset="-120"/>
                <a:ea typeface="Songti TC" charset="-120"/>
                <a:cs typeface="Songti TC" charset="-120"/>
              </a:rPr>
              <a:t>體驗活動</a:t>
            </a:r>
            <a:endParaRPr kumimoji="1" lang="en-US" altLang="zh-TW" sz="2800" u="sng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 algn="ctr"/>
            <a:endParaRPr kumimoji="1" lang="en-US" altLang="zh-TW" sz="800" dirty="0">
              <a:latin typeface="Songti TC" charset="-120"/>
              <a:ea typeface="Songti TC" charset="-120"/>
              <a:cs typeface="Songti TC" charset="-120"/>
            </a:endParaRPr>
          </a:p>
          <a:p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作物體驗</a:t>
            </a:r>
            <a:r>
              <a:rPr kumimoji="1" lang="zh-TW" altLang="en-US" sz="2800" dirty="0">
                <a:latin typeface="Songti TC" charset="-120"/>
                <a:ea typeface="Songti TC" charset="-120"/>
                <a:cs typeface="Songti TC" charset="-120"/>
              </a:rPr>
              <a:t>可以讓</a:t>
            </a:r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農友賺取</a:t>
            </a:r>
            <a:r>
              <a:rPr kumimoji="1" lang="zh-TW" altLang="en-US" sz="2800" dirty="0">
                <a:latin typeface="Songti TC" charset="-120"/>
                <a:ea typeface="Songti TC" charset="-120"/>
                <a:cs typeface="Songti TC" charset="-120"/>
              </a:rPr>
              <a:t>額外收入。</a:t>
            </a:r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文化體驗可使</a:t>
            </a:r>
            <a:r>
              <a:rPr kumimoji="1" lang="zh-TW" altLang="en-US" sz="2800" dirty="0">
                <a:latin typeface="Songti TC" charset="-120"/>
                <a:ea typeface="Songti TC" charset="-120"/>
                <a:cs typeface="Songti TC" charset="-120"/>
              </a:rPr>
              <a:t>原民</a:t>
            </a:r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以所</a:t>
            </a:r>
            <a:r>
              <a:rPr kumimoji="1" lang="zh-TW" altLang="en-US" sz="2800" dirty="0">
                <a:latin typeface="Songti TC" charset="-120"/>
                <a:ea typeface="Songti TC" charset="-120"/>
                <a:cs typeface="Songti TC" charset="-120"/>
              </a:rPr>
              <a:t>會教予遊客</a:t>
            </a:r>
            <a:r>
              <a:rPr kumimoji="1" lang="zh-TW" altLang="en-US" sz="2800" dirty="0" smtClean="0">
                <a:latin typeface="Songti TC" charset="-120"/>
                <a:ea typeface="Songti TC" charset="-120"/>
                <a:cs typeface="Songti TC" charset="-120"/>
              </a:rPr>
              <a:t>並賺取</a:t>
            </a:r>
            <a:r>
              <a:rPr kumimoji="1" lang="zh-TW" altLang="en-US" sz="2800" dirty="0">
                <a:latin typeface="Songti TC" charset="-120"/>
                <a:ea typeface="Songti TC" charset="-120"/>
                <a:cs typeface="Songti TC" charset="-120"/>
              </a:rPr>
              <a:t>體驗費用。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692" y="1075077"/>
            <a:ext cx="2635182" cy="266223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9709" y1="40982" x2="59709" y2="40982"/>
                        <a14:backgroundMark x1="59281" y1="36325" x2="59281" y2="36325"/>
                        <a14:backgroundMark x1="33191" y1="69009" x2="33191" y2="69009"/>
                        <a14:backgroundMark x1="39692" y1="72058" x2="39692" y2="72058"/>
                        <a14:backgroundMark x1="42772" y1="68163" x2="42772" y2="68163"/>
                        <a14:backgroundMark x1="55346" y1="60881" x2="55346" y2="60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15" y="488143"/>
            <a:ext cx="3563112" cy="35996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832">
                        <a14:foregroundMark x1="27525" y1="59645" x2="27525" y2="59645"/>
                        <a14:foregroundMark x1="40792" y1="16497" x2="40792" y2="16497"/>
                        <a14:foregroundMark x1="57921" y1="9137" x2="57921" y2="9137"/>
                        <a14:foregroundMark x1="71584" y1="16244" x2="71584" y2="16244"/>
                        <a14:foregroundMark x1="32970" y1="47081" x2="32970" y2="47081"/>
                        <a14:foregroundMark x1="33564" y1="30838" x2="33564" y2="30838"/>
                        <a14:foregroundMark x1="78515" y1="30076" x2="78515" y2="30076"/>
                        <a14:foregroundMark x1="67723" y1="54695" x2="67723" y2="54695"/>
                        <a14:foregroundMark x1="72376" y1="43401" x2="72376" y2="43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005" y="1594292"/>
            <a:ext cx="1942700" cy="15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243703" cy="6858000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904174" y="310261"/>
            <a:ext cx="2508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問題意識</a:t>
            </a:r>
            <a:endParaRPr kumimoji="1" lang="zh-TW" altLang="en-US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67598" y="273685"/>
            <a:ext cx="2508504" cy="1325563"/>
          </a:xfrm>
        </p:spPr>
        <p:txBody>
          <a:bodyPr/>
          <a:lstStyle/>
          <a:p>
            <a:r>
              <a:rPr kumimoji="1" lang="zh-TW" altLang="en-US" dirty="0" smtClean="0">
                <a:latin typeface="Songti TC" charset="-120"/>
                <a:ea typeface="Songti TC" charset="-120"/>
                <a:cs typeface="Songti TC" charset="-120"/>
              </a:rPr>
              <a:t>問題意識</a:t>
            </a:r>
            <a:endParaRPr kumimoji="1" lang="zh-TW" alt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171642" y="213444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 dirty="0">
                <a:latin typeface="Songti TC" charset="-120"/>
                <a:ea typeface="Songti TC" charset="-120"/>
                <a:cs typeface="Songti TC" charset="-120"/>
              </a:rPr>
              <a:t>行銷效力不足</a:t>
            </a:r>
            <a:endParaRPr kumimoji="1" lang="zh-TW" altLang="en-US" sz="3200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783306" y="2137148"/>
            <a:ext cx="195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dirty="0">
                <a:latin typeface="Songti TC" charset="-120"/>
                <a:ea typeface="Songti TC" charset="-120"/>
                <a:cs typeface="Songti TC" charset="-120"/>
              </a:rPr>
              <a:t>人力短缺</a:t>
            </a:r>
            <a:endParaRPr kumimoji="1" lang="zh-TW" altLang="en-US" sz="3200" b="1" dirty="0"/>
          </a:p>
        </p:txBody>
      </p:sp>
      <p:grpSp>
        <p:nvGrpSpPr>
          <p:cNvPr id="20" name="群組 19"/>
          <p:cNvGrpSpPr/>
          <p:nvPr/>
        </p:nvGrpSpPr>
        <p:grpSpPr>
          <a:xfrm>
            <a:off x="3543242" y="1636652"/>
            <a:ext cx="5230368" cy="328548"/>
            <a:chOff x="3543242" y="1636652"/>
            <a:chExt cx="5230368" cy="328548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3543242" y="1641808"/>
              <a:ext cx="52303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8758666" y="1641808"/>
              <a:ext cx="0" cy="323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3543242" y="1636652"/>
              <a:ext cx="0" cy="323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字方塊 20"/>
          <p:cNvSpPr txBox="1"/>
          <p:nvPr/>
        </p:nvSpPr>
        <p:spPr>
          <a:xfrm>
            <a:off x="1591414" y="3043590"/>
            <a:ext cx="45304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TW" altLang="en-US" sz="2400" dirty="0" smtClean="0">
                <a:latin typeface="Songti TC" charset="-120"/>
                <a:ea typeface="Songti TC" charset="-120"/>
                <a:cs typeface="Songti TC" charset="-120"/>
              </a:rPr>
              <a:t>咖啡廳特色未被有效彰顯</a:t>
            </a:r>
            <a:endParaRPr kumimoji="1" lang="en-US" altLang="zh-TW" sz="24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TW" altLang="en-US" sz="2400" dirty="0">
                <a:latin typeface="Songti TC" charset="-120"/>
                <a:ea typeface="Songti TC" charset="-120"/>
                <a:cs typeface="Songti TC" charset="-120"/>
              </a:rPr>
              <a:t>粉絲專業經營不善</a:t>
            </a:r>
            <a:endParaRPr kumimoji="1" lang="en-US" altLang="zh-TW" sz="2400" dirty="0">
              <a:latin typeface="Songti TC" charset="-120"/>
              <a:ea typeface="Songti TC" charset="-120"/>
              <a:cs typeface="Songti TC" charset="-12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kumimoji="1" lang="en-US" altLang="zh-TW" sz="24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kumimoji="1" lang="en-US" altLang="zh-TW" sz="24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kumimoji="1" lang="zh-TW" altLang="en-US" sz="2400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650182" y="3048772"/>
            <a:ext cx="4770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TW" altLang="en-US" sz="2400" dirty="0" smtClean="0">
                <a:latin typeface="Songti TC" charset="-120"/>
                <a:ea typeface="Songti TC" charset="-120"/>
                <a:cs typeface="Songti TC" charset="-120"/>
              </a:rPr>
              <a:t>人力資源共用 </a:t>
            </a:r>
            <a:r>
              <a:rPr kumimoji="1" lang="mr-IN" altLang="zh-TW" sz="2400" dirty="0" smtClean="0">
                <a:latin typeface="Songti TC" charset="-120"/>
                <a:ea typeface="Songti TC" charset="-120"/>
                <a:cs typeface="Songti TC" charset="-120"/>
              </a:rPr>
              <a:t>–</a:t>
            </a:r>
            <a:r>
              <a:rPr kumimoji="1" lang="zh-TW" altLang="en-US" sz="2400" dirty="0" smtClean="0">
                <a:latin typeface="Songti TC" charset="-120"/>
                <a:ea typeface="Songti TC" charset="-120"/>
                <a:cs typeface="Songti TC" charset="-120"/>
              </a:rPr>
              <a:t> 餐廳、咖啡廳、瑪納文書處理，三者人力共用。</a:t>
            </a:r>
            <a:endParaRPr kumimoji="1" lang="en-US" altLang="zh-TW" sz="24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zh-TW" altLang="en-US" sz="2400" dirty="0" smtClean="0">
                <a:latin typeface="Songti TC" charset="-120"/>
                <a:ea typeface="Songti TC" charset="-120"/>
                <a:cs typeface="Songti TC" charset="-120"/>
              </a:rPr>
              <a:t>瑪納人力及農友老化</a:t>
            </a:r>
            <a:endParaRPr kumimoji="1" lang="en-US" altLang="zh-TW" sz="2400" dirty="0" smtClean="0">
              <a:latin typeface="Songti TC" charset="-120"/>
              <a:ea typeface="Songti TC" charset="-120"/>
              <a:cs typeface="Songti TC" charset="-12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kumimoji="1" lang="zh-TW" altLang="en-US" sz="2400" dirty="0">
              <a:latin typeface="Songti TC" charset="-120"/>
              <a:ea typeface="Songti TC" charset="-120"/>
              <a:cs typeface="Song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36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69" y="0"/>
            <a:ext cx="12212969" cy="6858000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865910" y="3928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社區設計提案</a:t>
            </a:r>
            <a:endParaRPr kumimoji="1" lang="zh-TW" altLang="en-US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 smtClean="0">
                <a:latin typeface="Songti TC" charset="-120"/>
                <a:ea typeface="Songti TC" charset="-120"/>
                <a:cs typeface="Songti TC" charset="-120"/>
              </a:rPr>
              <a:t>社區設計提案</a:t>
            </a:r>
            <a:endParaRPr kumimoji="1" lang="zh-TW" altLang="en-US" dirty="0">
              <a:latin typeface="Songti TC" charset="-120"/>
              <a:ea typeface="Songti TC" charset="-120"/>
              <a:cs typeface="Songti TC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237056" y="1956899"/>
            <a:ext cx="5773307" cy="382586"/>
            <a:chOff x="3543242" y="1636652"/>
            <a:chExt cx="5230368" cy="328548"/>
          </a:xfrm>
        </p:grpSpPr>
        <p:cxnSp>
          <p:nvCxnSpPr>
            <p:cNvPr id="11" name="直線接點 10"/>
            <p:cNvCxnSpPr/>
            <p:nvPr/>
          </p:nvCxnSpPr>
          <p:spPr>
            <a:xfrm>
              <a:off x="3543242" y="1641808"/>
              <a:ext cx="52303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8758666" y="1641808"/>
              <a:ext cx="0" cy="323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3543242" y="1636652"/>
              <a:ext cx="0" cy="323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"/>
          <p:cNvGrpSpPr/>
          <p:nvPr/>
        </p:nvGrpSpPr>
        <p:grpSpPr>
          <a:xfrm>
            <a:off x="7354991" y="2333481"/>
            <a:ext cx="3277753" cy="3277753"/>
            <a:chOff x="1620980" y="2333481"/>
            <a:chExt cx="3277753" cy="3277753"/>
          </a:xfrm>
        </p:grpSpPr>
        <p:sp>
          <p:nvSpPr>
            <p:cNvPr id="8" name="橢圓 7"/>
            <p:cNvSpPr/>
            <p:nvPr/>
          </p:nvSpPr>
          <p:spPr>
            <a:xfrm>
              <a:off x="1620980" y="2333481"/>
              <a:ext cx="3277753" cy="327775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301003" y="4326806"/>
              <a:ext cx="1917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200" dirty="0" smtClean="0">
                  <a:latin typeface="Songti TC" charset="-120"/>
                  <a:ea typeface="Songti TC" charset="-120"/>
                  <a:cs typeface="Songti TC" charset="-120"/>
                </a:rPr>
                <a:t>人力企劃</a:t>
              </a:r>
              <a:endParaRPr kumimoji="1" lang="zh-TW" altLang="en-US" sz="3200" dirty="0">
                <a:latin typeface="Songti TC" charset="-120"/>
                <a:ea typeface="Songti TC" charset="-120"/>
                <a:cs typeface="Songti TC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1559130" y="2333481"/>
            <a:ext cx="3277753" cy="3277753"/>
            <a:chOff x="7371486" y="2333481"/>
            <a:chExt cx="3277753" cy="3277753"/>
          </a:xfrm>
        </p:grpSpPr>
        <p:sp>
          <p:nvSpPr>
            <p:cNvPr id="9" name="橢圓 8"/>
            <p:cNvSpPr/>
            <p:nvPr/>
          </p:nvSpPr>
          <p:spPr>
            <a:xfrm>
              <a:off x="7371486" y="2333481"/>
              <a:ext cx="3277753" cy="327775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051509" y="4341785"/>
              <a:ext cx="1917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200" dirty="0" smtClean="0">
                  <a:latin typeface="Songti TC" charset="-120"/>
                  <a:ea typeface="Songti TC" charset="-120"/>
                  <a:cs typeface="Songti TC" charset="-120"/>
                </a:rPr>
                <a:t>行銷企劃</a:t>
              </a:r>
              <a:endParaRPr kumimoji="1" lang="zh-TW" altLang="en-US" sz="3200" dirty="0">
                <a:latin typeface="Songti TC" charset="-120"/>
                <a:ea typeface="Songti TC" charset="-120"/>
                <a:cs typeface="Songti TC" charset="-12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42">
                        <a14:foregroundMark x1="15909" y1="51986" x2="15909" y2="51986"/>
                        <a14:foregroundMark x1="19508" y1="35018" x2="19508" y2="35018"/>
                        <a14:foregroundMark x1="28977" y1="20036" x2="28977" y2="20036"/>
                        <a14:foregroundMark x1="27841" y1="12816" x2="27841" y2="12816"/>
                        <a14:foregroundMark x1="16477" y1="28881" x2="16477" y2="28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4812">
            <a:off x="2368403" y="2705519"/>
            <a:ext cx="1678801" cy="176146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90" b="100000" l="4545" r="99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496" y="2867037"/>
            <a:ext cx="1790248" cy="15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5" name="文字方塊 4"/>
          <p:cNvSpPr txBox="1"/>
          <p:nvPr/>
        </p:nvSpPr>
        <p:spPr>
          <a:xfrm>
            <a:off x="2970055" y="404035"/>
            <a:ext cx="628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社區設計提案 </a:t>
            </a:r>
            <a:r>
              <a:rPr kumimoji="1" lang="mr-IN" altLang="zh-TW" sz="40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–</a:t>
            </a:r>
            <a:r>
              <a:rPr kumimoji="1" lang="zh-TW" altLang="en-US" sz="4000" b="1" dirty="0" smtClean="0">
                <a:solidFill>
                  <a:schemeClr val="bg1"/>
                </a:solidFill>
                <a:latin typeface="Songti TC" charset="-120"/>
                <a:ea typeface="Songti TC" charset="-120"/>
                <a:cs typeface="Songti TC" charset="-120"/>
              </a:rPr>
              <a:t> 行銷企劃</a:t>
            </a:r>
            <a:endParaRPr kumimoji="1" lang="zh-TW" altLang="en-US" sz="4000" b="1" dirty="0">
              <a:solidFill>
                <a:schemeClr val="bg1"/>
              </a:solidFill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52124" y="365125"/>
            <a:ext cx="628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社區設計提案 </a:t>
            </a:r>
            <a:r>
              <a:rPr kumimoji="1" lang="mr-IN" altLang="zh-TW" sz="4000" b="1" dirty="0" smtClean="0">
                <a:latin typeface="Songti TC" charset="-120"/>
                <a:ea typeface="Songti TC" charset="-120"/>
                <a:cs typeface="Songti TC" charset="-120"/>
              </a:rPr>
              <a:t>–</a:t>
            </a:r>
            <a:r>
              <a:rPr kumimoji="1" lang="zh-TW" altLang="en-US" sz="4000" b="1" dirty="0" smtClean="0">
                <a:latin typeface="Songti TC" charset="-120"/>
                <a:ea typeface="Songti TC" charset="-120"/>
                <a:cs typeface="Songti TC" charset="-120"/>
              </a:rPr>
              <a:t> 行銷企劃</a:t>
            </a:r>
            <a:endParaRPr kumimoji="1" lang="zh-TW" altLang="en-US" sz="4000" b="1" dirty="0">
              <a:latin typeface="Songti TC" charset="-120"/>
              <a:ea typeface="Songti TC" charset="-120"/>
              <a:cs typeface="Songti TC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175040" y="1912494"/>
            <a:ext cx="987778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為一起鄒咖啡廳作行銷，以粉絲專頁曝光和</a:t>
            </a:r>
            <a:r>
              <a:rPr kumimoji="1" lang="en-US" altLang="zh-TW" sz="2600" dirty="0">
                <a:latin typeface="Songti TC" charset="-120"/>
                <a:ea typeface="Songti TC" charset="-120"/>
                <a:cs typeface="Songti TC" charset="-120"/>
              </a:rPr>
              <a:t>DM</a:t>
            </a:r>
            <a:r>
              <a:rPr kumimoji="1" lang="zh-TW" altLang="en-US" sz="2600" dirty="0">
                <a:latin typeface="Songti TC" charset="-120"/>
                <a:ea typeface="Songti TC" charset="-120"/>
                <a:cs typeface="Songti TC" charset="-120"/>
              </a:rPr>
              <a:t>、明信片等作為行銷管道和手法，針對店內的特色商品、結合鄒族部落文化體驗以及瑪納有機農務體驗，藉行銷企劃達到宣傳及曝光的效益。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11">
                        <a14:foregroundMark x1="4886" y1="50939" x2="4886" y2="50939"/>
                        <a14:foregroundMark x1="18404" y1="57277" x2="18404" y2="57277"/>
                        <a14:foregroundMark x1="20195" y1="74178" x2="20195" y2="74178"/>
                        <a14:foregroundMark x1="49511" y1="41315" x2="49511" y2="41315"/>
                        <a14:foregroundMark x1="50326" y1="28404" x2="50326" y2="28404"/>
                        <a14:foregroundMark x1="53583" y1="16432" x2="53583" y2="16432"/>
                        <a14:foregroundMark x1="44951" y1="16667" x2="44951" y2="16667"/>
                        <a14:foregroundMark x1="48534" y1="15962" x2="48534" y2="15962"/>
                        <a14:foregroundMark x1="43648" y1="28404" x2="43648" y2="28404"/>
                        <a14:foregroundMark x1="79642" y1="51643" x2="79642" y2="51643"/>
                        <a14:foregroundMark x1="41857" y1="17371" x2="41857" y2="17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585" y="4027126"/>
            <a:ext cx="3053700" cy="21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3961</TotalTime>
  <Words>1143</Words>
  <Application>Microsoft Macintosh PowerPoint</Application>
  <PresentationFormat>寬螢幕</PresentationFormat>
  <Paragraphs>140</Paragraphs>
  <Slides>27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4" baseType="lpstr">
      <vt:lpstr>Calibri</vt:lpstr>
      <vt:lpstr>Calibri Light</vt:lpstr>
      <vt:lpstr>Songti TC</vt:lpstr>
      <vt:lpstr>Wingdings</vt:lpstr>
      <vt:lpstr>新細明體</vt:lpstr>
      <vt:lpstr>Arial</vt:lpstr>
      <vt:lpstr>Office 佈景主題</vt:lpstr>
      <vt:lpstr>PowerPoint 簡報</vt:lpstr>
      <vt:lpstr>PowerPoint 簡報</vt:lpstr>
      <vt:lpstr>PowerPoint 簡報</vt:lpstr>
      <vt:lpstr>田野調查報告重點</vt:lpstr>
      <vt:lpstr>PowerPoint 簡報</vt:lpstr>
      <vt:lpstr>PowerPoint 簡報</vt:lpstr>
      <vt:lpstr>問題意識</vt:lpstr>
      <vt:lpstr>社區設計提案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附錄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Microsoft Office 使用者</cp:lastModifiedBy>
  <cp:revision>102</cp:revision>
  <dcterms:created xsi:type="dcterms:W3CDTF">2017-08-28T10:47:17Z</dcterms:created>
  <dcterms:modified xsi:type="dcterms:W3CDTF">2017-10-31T08:49:21Z</dcterms:modified>
</cp:coreProperties>
</file>